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63"/>
  </p:notesMasterIdLst>
  <p:handoutMasterIdLst>
    <p:handoutMasterId r:id="rId64"/>
  </p:handoutMasterIdLst>
  <p:sldIdLst>
    <p:sldId id="256" r:id="rId2"/>
    <p:sldId id="1413" r:id="rId3"/>
    <p:sldId id="1415" r:id="rId4"/>
    <p:sldId id="1416" r:id="rId5"/>
    <p:sldId id="1417" r:id="rId6"/>
    <p:sldId id="1419" r:id="rId7"/>
    <p:sldId id="1414" r:id="rId8"/>
    <p:sldId id="1418" r:id="rId9"/>
    <p:sldId id="577" r:id="rId10"/>
    <p:sldId id="1434" r:id="rId11"/>
    <p:sldId id="1421" r:id="rId12"/>
    <p:sldId id="1420" r:id="rId13"/>
    <p:sldId id="1422" r:id="rId14"/>
    <p:sldId id="1385" r:id="rId15"/>
    <p:sldId id="539" r:id="rId16"/>
    <p:sldId id="1391" r:id="rId17"/>
    <p:sldId id="576" r:id="rId18"/>
    <p:sldId id="578" r:id="rId19"/>
    <p:sldId id="579" r:id="rId20"/>
    <p:sldId id="585" r:id="rId21"/>
    <p:sldId id="1436" r:id="rId22"/>
    <p:sldId id="1423" r:id="rId23"/>
    <p:sldId id="591" r:id="rId24"/>
    <p:sldId id="588" r:id="rId25"/>
    <p:sldId id="1435" r:id="rId26"/>
    <p:sldId id="1393" r:id="rId27"/>
    <p:sldId id="583" r:id="rId28"/>
    <p:sldId id="1406" r:id="rId29"/>
    <p:sldId id="1394" r:id="rId30"/>
    <p:sldId id="1398" r:id="rId31"/>
    <p:sldId id="1401" r:id="rId32"/>
    <p:sldId id="1396" r:id="rId33"/>
    <p:sldId id="1397" r:id="rId34"/>
    <p:sldId id="549" r:id="rId35"/>
    <p:sldId id="550" r:id="rId36"/>
    <p:sldId id="1402" r:id="rId37"/>
    <p:sldId id="1431" r:id="rId38"/>
    <p:sldId id="551" r:id="rId39"/>
    <p:sldId id="1426" r:id="rId40"/>
    <p:sldId id="1433" r:id="rId41"/>
    <p:sldId id="552" r:id="rId42"/>
    <p:sldId id="553" r:id="rId43"/>
    <p:sldId id="554" r:id="rId44"/>
    <p:sldId id="1400" r:id="rId45"/>
    <p:sldId id="1430" r:id="rId46"/>
    <p:sldId id="1424" r:id="rId47"/>
    <p:sldId id="558" r:id="rId48"/>
    <p:sldId id="559" r:id="rId49"/>
    <p:sldId id="672" r:id="rId50"/>
    <p:sldId id="560" r:id="rId51"/>
    <p:sldId id="1403" r:id="rId52"/>
    <p:sldId id="1432" r:id="rId53"/>
    <p:sldId id="668" r:id="rId54"/>
    <p:sldId id="1428" r:id="rId55"/>
    <p:sldId id="1429" r:id="rId56"/>
    <p:sldId id="689" r:id="rId57"/>
    <p:sldId id="690" r:id="rId58"/>
    <p:sldId id="691" r:id="rId59"/>
    <p:sldId id="692" r:id="rId60"/>
    <p:sldId id="693" r:id="rId61"/>
    <p:sldId id="1437" r:id="rId62"/>
  </p:sldIdLst>
  <p:sldSz cx="9144000" cy="6858000" type="letter"/>
  <p:notesSz cx="6761163" cy="9942513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4FFB"/>
    <a:srgbClr val="E6FFE6"/>
    <a:srgbClr val="F0FFF0"/>
    <a:srgbClr val="FC012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86390" autoAdjust="0"/>
  </p:normalViewPr>
  <p:slideViewPr>
    <p:cSldViewPr>
      <p:cViewPr varScale="1">
        <p:scale>
          <a:sx n="69" d="100"/>
          <a:sy n="69" d="100"/>
        </p:scale>
        <p:origin x="1224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2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-1588"/>
            <a:ext cx="2930525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79" tIns="0" rIns="19079" bIns="0" numCol="1" anchor="t" anchorCtr="0" compatLnSpc="1">
            <a:prstTxWarp prst="textNoShape">
              <a:avLst/>
            </a:prstTxWarp>
          </a:bodyPr>
          <a:lstStyle>
            <a:lvl1pPr defTabSz="916300">
              <a:defRPr sz="1000" i="1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0638" y="-1588"/>
            <a:ext cx="2930525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79" tIns="0" rIns="19079" bIns="0" numCol="1" anchor="t" anchorCtr="0" compatLnSpc="1">
            <a:prstTxWarp prst="textNoShape">
              <a:avLst/>
            </a:prstTxWarp>
          </a:bodyPr>
          <a:lstStyle>
            <a:lvl1pPr algn="r" defTabSz="916300">
              <a:defRPr sz="1000" i="1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4038"/>
            <a:ext cx="2930525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79" tIns="0" rIns="19079" bIns="0" numCol="1" anchor="b" anchorCtr="0" compatLnSpc="1">
            <a:prstTxWarp prst="textNoShape">
              <a:avLst/>
            </a:prstTxWarp>
          </a:bodyPr>
          <a:lstStyle>
            <a:lvl1pPr defTabSz="916300">
              <a:defRPr sz="1000" i="1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30638" y="9444038"/>
            <a:ext cx="2930525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79" tIns="0" rIns="19079" bIns="0" numCol="1" anchor="b" anchorCtr="0" compatLnSpc="1">
            <a:prstTxWarp prst="textNoShape">
              <a:avLst/>
            </a:prstTxWarp>
          </a:bodyPr>
          <a:lstStyle>
            <a:lvl1pPr algn="r" defTabSz="915988">
              <a:defRPr sz="1000" i="1"/>
            </a:lvl1pPr>
          </a:lstStyle>
          <a:p>
            <a:pPr>
              <a:defRPr/>
            </a:pPr>
            <a:fld id="{39C78F77-F183-4DAF-A665-90079D90CF1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145030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-1588"/>
            <a:ext cx="2930525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79" tIns="0" rIns="19079" bIns="0" numCol="1" anchor="t" anchorCtr="0" compatLnSpc="1">
            <a:prstTxWarp prst="textNoShape">
              <a:avLst/>
            </a:prstTxWarp>
          </a:bodyPr>
          <a:lstStyle>
            <a:lvl1pPr defTabSz="761798" eaLnBrk="1" hangingPunct="1">
              <a:defRPr sz="1000" i="1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30638" y="-1588"/>
            <a:ext cx="2930525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79" tIns="0" rIns="19079" bIns="0" numCol="1" anchor="t" anchorCtr="0" compatLnSpc="1">
            <a:prstTxWarp prst="textNoShape">
              <a:avLst/>
            </a:prstTxWarp>
          </a:bodyPr>
          <a:lstStyle>
            <a:lvl1pPr algn="r" defTabSz="761798" eaLnBrk="1" hangingPunct="1">
              <a:defRPr sz="1000" i="1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4038"/>
            <a:ext cx="2930525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79" tIns="0" rIns="19079" bIns="0" numCol="1" anchor="b" anchorCtr="0" compatLnSpc="1">
            <a:prstTxWarp prst="textNoShape">
              <a:avLst/>
            </a:prstTxWarp>
          </a:bodyPr>
          <a:lstStyle>
            <a:lvl1pPr defTabSz="761798" eaLnBrk="1" hangingPunct="1">
              <a:defRPr sz="1000" i="1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0638" y="9444038"/>
            <a:ext cx="2930525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79" tIns="0" rIns="19079" bIns="0" numCol="1" anchor="b" anchorCtr="0" compatLnSpc="1">
            <a:prstTxWarp prst="textNoShape">
              <a:avLst/>
            </a:prstTxWarp>
          </a:bodyPr>
          <a:lstStyle>
            <a:lvl1pPr algn="r" defTabSz="760413" eaLnBrk="1" hangingPunct="1">
              <a:defRPr sz="1000" i="1"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AB38AE15-16CD-46E4-8178-08D29778E8E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3078" name="Rectangle 6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8050" y="752475"/>
            <a:ext cx="4949825" cy="37131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5" name="Rectangle 7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1700" y="4722813"/>
            <a:ext cx="4957763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18" tIns="46108" rIns="92218" bIns="461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按一下以編輯母片本文樣式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9641326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細明體" pitchFamily="49" charset="-120"/>
        <a:ea typeface="細明體" pitchFamily="49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細明體" pitchFamily="49" charset="-120"/>
        <a:ea typeface="細明體" pitchFamily="49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細明體" pitchFamily="49" charset="-120"/>
        <a:ea typeface="細明體" pitchFamily="49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細明體" pitchFamily="49" charset="-120"/>
        <a:ea typeface="細明體" pitchFamily="49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細明體" pitchFamily="49" charset="-120"/>
        <a:ea typeface="細明體" pitchFamily="49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Why</a:t>
            </a:r>
            <a:r>
              <a:rPr lang="en-US" altLang="zh-TW" baseline="0" dirty="0"/>
              <a:t> deterministic Policy Gradient doesn’t need to do Importance sampling? (Check 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38AE15-16CD-46E4-8178-08D29778E8E6}" type="slidenum">
              <a:rPr lang="en-US" altLang="zh-TW" smtClean="0"/>
              <a:pPr>
                <a:defRPr/>
              </a:pPr>
              <a:t>41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32779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Noise</a:t>
            </a:r>
            <a:r>
              <a:rPr lang="en-US" altLang="zh-TW" baseline="0" dirty="0"/>
              <a:t> added for exploration (</a:t>
            </a:r>
            <a:r>
              <a:rPr lang="en-US" altLang="zh-TW" baseline="0" dirty="0" err="1"/>
              <a:t>N_t</a:t>
            </a:r>
            <a:r>
              <a:rPr lang="en-US" altLang="zh-TW" baseline="0" dirty="0"/>
              <a:t>)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aseline="0" dirty="0"/>
              <a:t>In reality, we can use OU strategy (or other method)  ( check this )   (</a:t>
            </a:r>
            <a:r>
              <a:rPr kumimoji="1" lang="en-US" altLang="zh-TW" sz="1200" b="0" i="0" kern="1200" dirty="0">
                <a:solidFill>
                  <a:schemeClr val="tx1"/>
                </a:solidFill>
                <a:effectLst/>
                <a:latin typeface="細明體" pitchFamily="49" charset="-120"/>
                <a:ea typeface="細明體" pitchFamily="49" charset="-120"/>
                <a:cs typeface="+mn-cs"/>
              </a:rPr>
              <a:t>Ornstein–</a:t>
            </a:r>
            <a:r>
              <a:rPr kumimoji="1" lang="en-US" altLang="zh-TW" sz="1200" b="0" i="0" kern="1200" dirty="0" err="1">
                <a:solidFill>
                  <a:schemeClr val="tx1"/>
                </a:solidFill>
                <a:effectLst/>
                <a:latin typeface="細明體" pitchFamily="49" charset="-120"/>
                <a:ea typeface="細明體" pitchFamily="49" charset="-120"/>
                <a:cs typeface="+mn-cs"/>
              </a:rPr>
              <a:t>Uhlenbeck</a:t>
            </a:r>
            <a:r>
              <a:rPr kumimoji="1" lang="en-US" altLang="zh-TW" sz="1200" b="0" i="0" kern="1200" dirty="0">
                <a:solidFill>
                  <a:schemeClr val="tx1"/>
                </a:solidFill>
                <a:effectLst/>
                <a:latin typeface="細明體" pitchFamily="49" charset="-120"/>
                <a:ea typeface="細明體" pitchFamily="49" charset="-120"/>
                <a:cs typeface="+mn-cs"/>
              </a:rPr>
              <a:t> process)</a:t>
            </a:r>
            <a:endParaRPr lang="en-US" altLang="zh-TW" baseline="0" dirty="0"/>
          </a:p>
          <a:p>
            <a:endParaRPr lang="en-US" altLang="zh-TW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38AE15-16CD-46E4-8178-08D29778E8E6}" type="slidenum">
              <a:rPr lang="en-US" altLang="zh-TW" smtClean="0"/>
              <a:pPr>
                <a:defRPr/>
              </a:pPr>
              <a:t>42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65542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38AE15-16CD-46E4-8178-08D29778E8E6}" type="slidenum">
              <a:rPr lang="en-US" altLang="zh-TW" smtClean="0"/>
              <a:pPr>
                <a:defRPr/>
              </a:pPr>
              <a:t>43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73490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multiple parallel actor-learners has multiple practical benefits.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obtain a reduction in training time that is roughly linear in the number of parallel actor-learners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since we no longer rely on experience replay for stabilizing learning we are able to use on-policy reinforcement learning methods such as </a:t>
            </a:r>
            <a:r>
              <a:rPr lang="en-US" altLang="zh-TW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Sarsa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actor-critic to train neural networks in a stable way.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24F75-D4EA-413D-9D48-7299C17325CF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5816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dirty="0"/>
                  <a:t>While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altLang="zh-TW" dirty="0"/>
                  <a:t> are shown as being separate, we always share some of the parameters in practice.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dirty="0"/>
                  <a:t>A3C has</a:t>
                </a:r>
                <a:r>
                  <a:rPr lang="en-US" altLang="zh-TW" baseline="0" dirty="0"/>
                  <a:t> the best performance in Atari 2600 games.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baseline="0" dirty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dirty="0"/>
                  <a:t>圖換一下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dirty="0" smtClean="0"/>
                  <a:t>While </a:t>
                </a:r>
                <a:r>
                  <a:rPr lang="zh-TW" altLang="en-US" i="0" smtClean="0">
                    <a:latin typeface="Cambria Math" panose="02040503050406030204" pitchFamily="18" charset="0"/>
                  </a:rPr>
                  <a:t>𝜃</a:t>
                </a:r>
                <a:r>
                  <a:rPr lang="en-US" altLang="zh-TW" dirty="0" smtClean="0"/>
                  <a:t> and </a:t>
                </a:r>
                <a:r>
                  <a:rPr lang="zh-TW" altLang="en-US" i="0" smtClean="0">
                    <a:latin typeface="Cambria Math" panose="02040503050406030204" pitchFamily="18" charset="0"/>
                  </a:rPr>
                  <a:t>𝜃</a:t>
                </a:r>
                <a:r>
                  <a:rPr lang="en-US" altLang="zh-TW" b="0" i="0" smtClean="0">
                    <a:latin typeface="Cambria Math" panose="02040503050406030204" pitchFamily="18" charset="0"/>
                  </a:rPr>
                  <a:t>_𝑣</a:t>
                </a:r>
                <a:r>
                  <a:rPr lang="en-US" altLang="zh-TW" dirty="0" smtClean="0"/>
                  <a:t> are </a:t>
                </a:r>
                <a:r>
                  <a:rPr lang="en-US" altLang="zh-TW" dirty="0"/>
                  <a:t>shown as being </a:t>
                </a:r>
                <a:r>
                  <a:rPr lang="en-US" altLang="zh-TW" dirty="0" smtClean="0"/>
                  <a:t>separate, </a:t>
                </a:r>
                <a:r>
                  <a:rPr lang="en-US" altLang="zh-TW" dirty="0"/>
                  <a:t>we always share </a:t>
                </a:r>
                <a:r>
                  <a:rPr lang="en-US" altLang="zh-TW" dirty="0" smtClean="0"/>
                  <a:t>some </a:t>
                </a:r>
                <a:r>
                  <a:rPr lang="en-US" altLang="zh-TW" dirty="0"/>
                  <a:t>of the parameters in </a:t>
                </a:r>
                <a:r>
                  <a:rPr lang="en-US" altLang="zh-TW" dirty="0" smtClean="0"/>
                  <a:t>practice.</a:t>
                </a:r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24F75-D4EA-413D-9D48-7299C17325CF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7855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Line 47"/>
          <p:cNvSpPr>
            <a:spLocks noChangeShapeType="1"/>
          </p:cNvSpPr>
          <p:nvPr/>
        </p:nvSpPr>
        <p:spPr bwMode="auto">
          <a:xfrm>
            <a:off x="304800" y="457200"/>
            <a:ext cx="8534400" cy="0"/>
          </a:xfrm>
          <a:prstGeom prst="line">
            <a:avLst/>
          </a:prstGeom>
          <a:noFill/>
          <a:ln w="127000">
            <a:solidFill>
              <a:srgbClr val="0000E8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3" name="Rectangle 47"/>
          <p:cNvSpPr>
            <a:spLocks noChangeArrowheads="1"/>
          </p:cNvSpPr>
          <p:nvPr userDrawn="1"/>
        </p:nvSpPr>
        <p:spPr bwMode="auto">
          <a:xfrm>
            <a:off x="8229600" y="6381750"/>
            <a:ext cx="752475" cy="3079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kumimoji="1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9pPr>
          </a:lstStyle>
          <a:p>
            <a:pPr>
              <a:defRPr/>
            </a:pPr>
            <a:r>
              <a:rPr lang="en-US" altLang="zh-TW" sz="1400">
                <a:latin typeface="Arial Narrow" panose="020B0606020202030204" pitchFamily="34" charset="0"/>
                <a:ea typeface="華康楷書體W3"/>
                <a:cs typeface="華康楷書體W3"/>
              </a:rPr>
              <a:t>Page </a:t>
            </a:r>
            <a:fld id="{48563918-7091-4582-9A7D-ECA3D7194C94}" type="slidenum">
              <a:rPr lang="zh-TW" altLang="en-US" sz="1400" smtClean="0">
                <a:latin typeface="Arial Narrow" panose="020B0606020202030204" pitchFamily="34" charset="0"/>
                <a:ea typeface="華康楷書體W3"/>
                <a:cs typeface="華康楷書體W3"/>
              </a:rPr>
              <a:pPr>
                <a:defRPr/>
              </a:pPr>
              <a:t>‹#›</a:t>
            </a:fld>
            <a:endParaRPr lang="zh-TW" altLang="en-US" sz="1400">
              <a:latin typeface="Arial Narrow" panose="020B0606020202030204" pitchFamily="34" charset="0"/>
              <a:ea typeface="華康楷書體W3"/>
              <a:cs typeface="華康楷書體W3"/>
            </a:endParaRPr>
          </a:p>
        </p:txBody>
      </p:sp>
      <p:sp>
        <p:nvSpPr>
          <p:cNvPr id="44" name="Rectangle 46"/>
          <p:cNvSpPr>
            <a:spLocks noChangeArrowheads="1"/>
          </p:cNvSpPr>
          <p:nvPr userDrawn="1"/>
        </p:nvSpPr>
        <p:spPr bwMode="auto">
          <a:xfrm>
            <a:off x="1446213" y="6402388"/>
            <a:ext cx="1325562" cy="4111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9pPr>
          </a:lstStyle>
          <a:p>
            <a:pPr>
              <a:defRPr/>
            </a:pPr>
            <a:r>
              <a:rPr lang="en-US" altLang="zh-TW" sz="1600">
                <a:latin typeface="Lucida Calligraphy" pitchFamily="66" charset="0"/>
                <a:ea typeface="華康楷書體W3" charset="-120"/>
              </a:rPr>
              <a:t>I-Chen Wu</a:t>
            </a:r>
            <a:endParaRPr lang="zh-TW" altLang="en-US" sz="1600">
              <a:latin typeface="Lucida Calligraphy" pitchFamily="66" charset="0"/>
              <a:ea typeface="華康楷書體W3" charset="-120"/>
            </a:endParaRPr>
          </a:p>
        </p:txBody>
      </p:sp>
      <p:pic>
        <p:nvPicPr>
          <p:cNvPr id="45" name="Picture 13" descr="D:\cvs\mobile6\figures\CGI LOGO\cgi加中文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612"/>
          <a:stretch>
            <a:fillRect/>
          </a:stretch>
        </p:blipFill>
        <p:spPr bwMode="auto">
          <a:xfrm>
            <a:off x="185738" y="6096000"/>
            <a:ext cx="1260475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79" name="Rectangle 43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14380" name="Rectangle 4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718432"/>
            <a:ext cx="6400800" cy="1752600"/>
          </a:xfrm>
        </p:spPr>
        <p:txBody>
          <a:bodyPr/>
          <a:lstStyle>
            <a:lvl1pPr marL="0" indent="0" algn="ctr">
              <a:buFont typeface="Monotype Sorts" pitchFamily="2" charset="2"/>
              <a:buNone/>
              <a:defRPr/>
            </a:lvl1pPr>
          </a:lstStyle>
          <a:p>
            <a:r>
              <a:rPr lang="zh-TW" altLang="en-US"/>
              <a:t>按一下以編輯母片次標題樣式</a:t>
            </a:r>
          </a:p>
        </p:txBody>
      </p:sp>
      <p:sp>
        <p:nvSpPr>
          <p:cNvPr id="46" name="Rectangle 2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7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8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A559EB-19C0-446F-8BB4-320344795C7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2699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30B8E4-FE78-4424-BC07-2324F37BF44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97252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05600" y="609600"/>
            <a:ext cx="2133600" cy="54864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609600"/>
            <a:ext cx="6248400" cy="54864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C8D683-4538-49CF-82BF-C76C6F439FF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28560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8FE899-F938-4B76-9467-5BB13C87983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13191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6351F1-F1D0-44A7-8C09-C1074AC837B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73277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5800" y="1657350"/>
            <a:ext cx="3810000" cy="4438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57350"/>
            <a:ext cx="3810000" cy="4438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F8B12E-71D2-486F-B034-FC1265B7B84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01365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FDB22E-B03B-4562-BC55-E3461E9BBF8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38945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BBB45-607F-4DCD-8469-26F2252FBFB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21751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472848-A725-44D4-81B0-0C387F9291F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1749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86DEDA-0DB0-4EAA-9D8B-3995447FB71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66579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EAC87-A3A9-4D57-851D-996B8B016E7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54338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華康楷書體W3" charset="-120"/>
                <a:ea typeface="華康楷書體W3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華康楷書體W3"/>
                <a:ea typeface="華康楷書體W3"/>
                <a:cs typeface="華康楷書體W3"/>
              </a:defRPr>
            </a:lvl1pPr>
          </a:lstStyle>
          <a:p>
            <a:pPr>
              <a:defRPr/>
            </a:pPr>
            <a:fld id="{6E4BE583-9B3F-45DC-86CB-6B766CAE01F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029" name="Rectangle 43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609600"/>
            <a:ext cx="8534400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30" name="Line 45"/>
          <p:cNvSpPr>
            <a:spLocks noChangeShapeType="1"/>
          </p:cNvSpPr>
          <p:nvPr/>
        </p:nvSpPr>
        <p:spPr bwMode="auto">
          <a:xfrm>
            <a:off x="304800" y="514350"/>
            <a:ext cx="8534400" cy="0"/>
          </a:xfrm>
          <a:prstGeom prst="line">
            <a:avLst/>
          </a:prstGeom>
          <a:noFill/>
          <a:ln w="127000">
            <a:solidFill>
              <a:srgbClr val="0000E8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31" name="Rectangle 46"/>
          <p:cNvSpPr>
            <a:spLocks noChangeArrowheads="1"/>
          </p:cNvSpPr>
          <p:nvPr userDrawn="1"/>
        </p:nvSpPr>
        <p:spPr bwMode="auto">
          <a:xfrm>
            <a:off x="1446213" y="6402388"/>
            <a:ext cx="1325562" cy="4111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9pPr>
          </a:lstStyle>
          <a:p>
            <a:pPr>
              <a:defRPr/>
            </a:pPr>
            <a:r>
              <a:rPr lang="en-US" altLang="zh-TW" sz="1600">
                <a:latin typeface="Lucida Calligraphy" pitchFamily="66" charset="0"/>
                <a:ea typeface="華康楷書體W3" charset="-120"/>
              </a:rPr>
              <a:t>I-Chen Wu</a:t>
            </a:r>
            <a:endParaRPr lang="zh-TW" altLang="en-US" sz="1600">
              <a:latin typeface="Lucida Calligraphy" pitchFamily="66" charset="0"/>
              <a:ea typeface="華康楷書體W3" charset="-120"/>
            </a:endParaRPr>
          </a:p>
        </p:txBody>
      </p:sp>
      <p:sp>
        <p:nvSpPr>
          <p:cNvPr id="1032" name="Rectangle 47"/>
          <p:cNvSpPr>
            <a:spLocks noChangeArrowheads="1"/>
          </p:cNvSpPr>
          <p:nvPr userDrawn="1"/>
        </p:nvSpPr>
        <p:spPr bwMode="auto">
          <a:xfrm>
            <a:off x="8229600" y="6381750"/>
            <a:ext cx="752475" cy="3079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kumimoji="1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9pPr>
          </a:lstStyle>
          <a:p>
            <a:pPr>
              <a:defRPr/>
            </a:pPr>
            <a:r>
              <a:rPr lang="en-US" altLang="zh-TW" sz="1400">
                <a:latin typeface="Arial Narrow" panose="020B0606020202030204" pitchFamily="34" charset="0"/>
                <a:ea typeface="華康楷書體W3"/>
                <a:cs typeface="華康楷書體W3"/>
              </a:rPr>
              <a:t>Page </a:t>
            </a:r>
            <a:fld id="{D98D339C-5FFE-42B9-9BD0-5B2973F50B1E}" type="slidenum">
              <a:rPr lang="zh-TW" altLang="en-US" sz="1400" smtClean="0">
                <a:latin typeface="Arial Narrow" panose="020B0606020202030204" pitchFamily="34" charset="0"/>
                <a:ea typeface="華康楷書體W3"/>
                <a:cs typeface="華康楷書體W3"/>
              </a:rPr>
              <a:pPr>
                <a:defRPr/>
              </a:pPr>
              <a:t>‹#›</a:t>
            </a:fld>
            <a:endParaRPr lang="zh-TW" altLang="en-US" sz="1400">
              <a:latin typeface="Arial Narrow" panose="020B0606020202030204" pitchFamily="34" charset="0"/>
              <a:ea typeface="華康楷書體W3"/>
              <a:cs typeface="華康楷書體W3"/>
            </a:endParaRPr>
          </a:p>
        </p:txBody>
      </p:sp>
      <p:sp>
        <p:nvSpPr>
          <p:cNvPr id="1034" name="Text Box 48"/>
          <p:cNvSpPr txBox="1">
            <a:spLocks noChangeArrowheads="1"/>
          </p:cNvSpPr>
          <p:nvPr/>
        </p:nvSpPr>
        <p:spPr bwMode="auto">
          <a:xfrm>
            <a:off x="304800" y="342900"/>
            <a:ext cx="2755883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9pPr>
          </a:lstStyle>
          <a:p>
            <a:pPr>
              <a:defRPr/>
            </a:pPr>
            <a:r>
              <a:rPr lang="en-US" altLang="zh-TW" dirty="0">
                <a:latin typeface="Times New Roman" panose="02020603050405020304" pitchFamily="18" charset="0"/>
              </a:rPr>
              <a:t>Deep Learning</a:t>
            </a:r>
            <a:r>
              <a:rPr lang="en-US" altLang="zh-TW" baseline="0" dirty="0">
                <a:latin typeface="Times New Roman" panose="02020603050405020304" pitchFamily="18" charset="0"/>
              </a:rPr>
              <a:t> and Practice</a:t>
            </a:r>
            <a:endParaRPr lang="en-US" altLang="zh-TW" dirty="0">
              <a:latin typeface="Times New Roman" panose="02020603050405020304" pitchFamily="18" charset="0"/>
            </a:endParaRPr>
          </a:p>
        </p:txBody>
      </p:sp>
      <p:sp>
        <p:nvSpPr>
          <p:cNvPr id="1035" name="Text Box 49"/>
          <p:cNvSpPr txBox="1">
            <a:spLocks noChangeArrowheads="1"/>
          </p:cNvSpPr>
          <p:nvPr/>
        </p:nvSpPr>
        <p:spPr bwMode="auto">
          <a:xfrm>
            <a:off x="6484757" y="342900"/>
            <a:ext cx="2448106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細明體" pitchFamily="49" charset="-120"/>
                <a:ea typeface="細明體" pitchFamily="49" charset="-120"/>
              </a:defRPr>
            </a:lvl9pPr>
          </a:lstStyle>
          <a:p>
            <a:pPr algn="r">
              <a:defRPr/>
            </a:pPr>
            <a:r>
              <a:rPr lang="en-US" altLang="zh-TW" dirty="0">
                <a:latin typeface="Times New Roman" panose="02020603050405020304" pitchFamily="18" charset="0"/>
              </a:rPr>
              <a:t>Reinforcement Learning</a:t>
            </a:r>
          </a:p>
        </p:txBody>
      </p:sp>
      <p:sp>
        <p:nvSpPr>
          <p:cNvPr id="2" name="Rectangle 50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57350"/>
            <a:ext cx="7772400" cy="443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按一下以編輯母片本文樣式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pic>
        <p:nvPicPr>
          <p:cNvPr id="1036" name="Picture 13" descr="D:\cvs\mobile6\figures\CGI LOGO\cgi加中文.pn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612"/>
          <a:stretch>
            <a:fillRect/>
          </a:stretch>
        </p:blipFill>
        <p:spPr bwMode="auto">
          <a:xfrm>
            <a:off x="185738" y="6096000"/>
            <a:ext cx="1260475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35" r:id="rId1"/>
    <p:sldLayoutId id="2147484025" r:id="rId2"/>
    <p:sldLayoutId id="2147484026" r:id="rId3"/>
    <p:sldLayoutId id="2147484027" r:id="rId4"/>
    <p:sldLayoutId id="2147484028" r:id="rId5"/>
    <p:sldLayoutId id="2147484029" r:id="rId6"/>
    <p:sldLayoutId id="2147484030" r:id="rId7"/>
    <p:sldLayoutId id="2147484031" r:id="rId8"/>
    <p:sldLayoutId id="2147484032" r:id="rId9"/>
    <p:sldLayoutId id="2147484033" r:id="rId10"/>
    <p:sldLayoutId id="214748403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baseline="0">
          <a:solidFill>
            <a:schemeClr val="tx2"/>
          </a:solidFill>
          <a:latin typeface="Times New Roman" panose="02020603050405020304" pitchFamily="18" charset="0"/>
          <a:ea typeface="標楷體" panose="03000509000000000000" pitchFamily="65" charset="-120"/>
          <a:cs typeface="標楷體" panose="03000509000000000000" pitchFamily="65" charset="-12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  <a:ea typeface="華康楷書體W3" charset="-120"/>
          <a:cs typeface="華康楷書體W3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  <a:ea typeface="華康楷書體W3" charset="-120"/>
          <a:cs typeface="華康楷書體W3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  <a:ea typeface="華康楷書體W3" charset="-120"/>
          <a:cs typeface="華康楷書體W3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  <a:ea typeface="華康楷書體W3" charset="-120"/>
          <a:cs typeface="華康楷書體W3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  <a:ea typeface="華康楷書體W3" charset="-12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  <a:ea typeface="華康楷書體W3" charset="-12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  <a:ea typeface="華康楷書體W3" charset="-12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  <a:ea typeface="華康楷書體W3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Monotype Sorts"/>
        <a:buBlip>
          <a:blip r:embed="rId14"/>
        </a:buBlip>
        <a:defRPr kumimoji="1" sz="24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標楷體" panose="03000509000000000000" pitchFamily="65" charset="-12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kumimoji="1" sz="20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標楷體" panose="03000509000000000000" pitchFamily="65" charset="-12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Monotype Sorts"/>
        <a:buBlip>
          <a:blip r:embed="rId15"/>
        </a:buBlip>
        <a:defRPr kumimoji="1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標楷體" panose="03000509000000000000" pitchFamily="65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kumimoji="1" sz="16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標楷體" panose="03000509000000000000" pitchFamily="65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Font typeface="Wingdings" panose="05000000000000000000" pitchFamily="2" charset="2"/>
        <a:buChar char="Ÿ"/>
        <a:defRPr kumimoji="1" sz="14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標楷體" panose="03000509000000000000" pitchFamily="65" charset="-12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Font typeface="Wingdings" pitchFamily="2" charset="2"/>
        <a:buChar char="Ÿ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Font typeface="Wingdings" pitchFamily="2" charset="2"/>
        <a:buChar char="Ÿ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Font typeface="Wingdings" pitchFamily="2" charset="2"/>
        <a:buChar char="Ÿ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Font typeface="Wingdings" pitchFamily="2" charset="2"/>
        <a:buChar char="Ÿ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openxmlformats.org/officeDocument/2006/relationships/image" Target="../media/image111.png"/><Relationship Id="rId25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23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9" Type="http://schemas.openxmlformats.org/officeDocument/2006/relationships/image" Target="../media/image109.png"/><Relationship Id="rId22" Type="http://schemas.openxmlformats.org/officeDocument/2006/relationships/image" Target="../media/image123.png"/><Relationship Id="rId27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1" Type="http://schemas.openxmlformats.org/officeDocument/2006/relationships/image" Target="../media/image11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91.png"/><Relationship Id="rId23" Type="http://schemas.openxmlformats.org/officeDocument/2006/relationships/image" Target="../media/image33.png"/><Relationship Id="rId19" Type="http://schemas.openxmlformats.org/officeDocument/2006/relationships/image" Target="../media/image109.png"/><Relationship Id="rId22" Type="http://schemas.openxmlformats.org/officeDocument/2006/relationships/image" Target="../media/image1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7" Type="http://schemas.openxmlformats.org/officeDocument/2006/relationships/image" Target="../media/image261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43.png"/><Relationship Id="rId4" Type="http://schemas.openxmlformats.org/officeDocument/2006/relationships/image" Target="../media/image2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242.png"/><Relationship Id="rId18" Type="http://schemas.openxmlformats.org/officeDocument/2006/relationships/image" Target="../media/image37.png"/><Relationship Id="rId26" Type="http://schemas.openxmlformats.org/officeDocument/2006/relationships/image" Target="../media/image45.png"/><Relationship Id="rId3" Type="http://schemas.openxmlformats.org/officeDocument/2006/relationships/image" Target="../media/image130.png"/><Relationship Id="rId21" Type="http://schemas.openxmlformats.org/officeDocument/2006/relationships/image" Target="../media/image40.png"/><Relationship Id="rId7" Type="http://schemas.openxmlformats.org/officeDocument/2006/relationships/image" Target="../media/image170.png"/><Relationship Id="rId12" Type="http://schemas.openxmlformats.org/officeDocument/2006/relationships/image" Target="../media/image232.png"/><Relationship Id="rId17" Type="http://schemas.openxmlformats.org/officeDocument/2006/relationships/image" Target="../media/image360.png"/><Relationship Id="rId25" Type="http://schemas.openxmlformats.org/officeDocument/2006/relationships/image" Target="../media/image44.png"/><Relationship Id="rId2" Type="http://schemas.openxmlformats.org/officeDocument/2006/relationships/image" Target="../media/image120.png"/><Relationship Id="rId16" Type="http://schemas.openxmlformats.org/officeDocument/2006/relationships/image" Target="../media/image330.png"/><Relationship Id="rId20" Type="http://schemas.openxmlformats.org/officeDocument/2006/relationships/image" Target="../media/image39.png"/><Relationship Id="rId29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image" Target="../media/image221.png"/><Relationship Id="rId24" Type="http://schemas.openxmlformats.org/officeDocument/2006/relationships/image" Target="../media/image43.png"/><Relationship Id="rId5" Type="http://schemas.openxmlformats.org/officeDocument/2006/relationships/image" Target="../media/image151.png"/><Relationship Id="rId15" Type="http://schemas.openxmlformats.org/officeDocument/2006/relationships/image" Target="../media/image320.png"/><Relationship Id="rId23" Type="http://schemas.openxmlformats.org/officeDocument/2006/relationships/image" Target="../media/image42.png"/><Relationship Id="rId28" Type="http://schemas.openxmlformats.org/officeDocument/2006/relationships/image" Target="../media/image47.png"/><Relationship Id="rId10" Type="http://schemas.openxmlformats.org/officeDocument/2006/relationships/image" Target="../media/image211.png"/><Relationship Id="rId19" Type="http://schemas.openxmlformats.org/officeDocument/2006/relationships/image" Target="../media/image38.png"/><Relationship Id="rId4" Type="http://schemas.openxmlformats.org/officeDocument/2006/relationships/image" Target="../media/image140.png"/><Relationship Id="rId9" Type="http://schemas.openxmlformats.org/officeDocument/2006/relationships/image" Target="../media/image190.png"/><Relationship Id="rId14" Type="http://schemas.openxmlformats.org/officeDocument/2006/relationships/image" Target="../media/image311.png"/><Relationship Id="rId22" Type="http://schemas.openxmlformats.org/officeDocument/2006/relationships/image" Target="../media/image41.png"/><Relationship Id="rId27" Type="http://schemas.openxmlformats.org/officeDocument/2006/relationships/image" Target="../media/image46.png"/><Relationship Id="rId30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7.png"/><Relationship Id="rId7" Type="http://schemas.openxmlformats.org/officeDocument/2006/relationships/image" Target="../media/image24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5" Type="http://schemas.openxmlformats.org/officeDocument/2006/relationships/image" Target="../media/image230.png"/><Relationship Id="rId4" Type="http://schemas.openxmlformats.org/officeDocument/2006/relationships/image" Target="../media/image2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gi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7" Type="http://schemas.openxmlformats.org/officeDocument/2006/relationships/image" Target="../media/image3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10" Type="http://schemas.openxmlformats.org/officeDocument/2006/relationships/image" Target="../media/image53.png"/><Relationship Id="rId9" Type="http://schemas.openxmlformats.org/officeDocument/2006/relationships/image" Target="../media/image3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1.png"/><Relationship Id="rId4" Type="http://schemas.openxmlformats.org/officeDocument/2006/relationships/image" Target="../media/image43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280.png"/><Relationship Id="rId7" Type="http://schemas.openxmlformats.org/officeDocument/2006/relationships/image" Target="../media/image320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5" Type="http://schemas.openxmlformats.org/officeDocument/2006/relationships/image" Target="../media/image290.png"/><Relationship Id="rId10" Type="http://schemas.openxmlformats.org/officeDocument/2006/relationships/image" Target="../media/image55.png"/><Relationship Id="rId4" Type="http://schemas.openxmlformats.org/officeDocument/2006/relationships/image" Target="../media/image17.png"/><Relationship Id="rId9" Type="http://schemas.openxmlformats.org/officeDocument/2006/relationships/image" Target="../media/image3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0.png"/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0.png"/><Relationship Id="rId5" Type="http://schemas.openxmlformats.org/officeDocument/2006/relationships/image" Target="../media/image1070.png"/><Relationship Id="rId4" Type="http://schemas.openxmlformats.org/officeDocument/2006/relationships/image" Target="../media/image1060.png"/></Relationships>
</file>

<file path=ppt/slides/_rels/slide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81.png"/><Relationship Id="rId26" Type="http://schemas.openxmlformats.org/officeDocument/2006/relationships/image" Target="../media/image89.png"/><Relationship Id="rId21" Type="http://schemas.openxmlformats.org/officeDocument/2006/relationships/image" Target="../media/image84.png"/><Relationship Id="rId25" Type="http://schemas.openxmlformats.org/officeDocument/2006/relationships/image" Target="../media/image88.png"/><Relationship Id="rId2" Type="http://schemas.openxmlformats.org/officeDocument/2006/relationships/image" Target="../media/image2110.png"/><Relationship Id="rId20" Type="http://schemas.openxmlformats.org/officeDocument/2006/relationships/image" Target="../media/image83.png"/><Relationship Id="rId29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87.png"/><Relationship Id="rId32" Type="http://schemas.openxmlformats.org/officeDocument/2006/relationships/image" Target="../media/image95.png"/><Relationship Id="rId23" Type="http://schemas.openxmlformats.org/officeDocument/2006/relationships/image" Target="../media/image86.png"/><Relationship Id="rId28" Type="http://schemas.openxmlformats.org/officeDocument/2006/relationships/image" Target="../media/image91.png"/><Relationship Id="rId19" Type="http://schemas.openxmlformats.org/officeDocument/2006/relationships/image" Target="../media/image82.png"/><Relationship Id="rId22" Type="http://schemas.openxmlformats.org/officeDocument/2006/relationships/image" Target="../media/image85.png"/><Relationship Id="rId30" Type="http://schemas.openxmlformats.org/officeDocument/2006/relationships/image" Target="../media/image9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7" Type="http://schemas.openxmlformats.org/officeDocument/2006/relationships/image" Target="../media/image4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gi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1.png"/><Relationship Id="rId2" Type="http://schemas.openxmlformats.org/officeDocument/2006/relationships/image" Target="../media/image11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ctrTitle" sz="quarter"/>
          </p:nvPr>
        </p:nvSpPr>
        <p:spPr>
          <a:xfrm>
            <a:off x="468660" y="2276872"/>
            <a:ext cx="8206680" cy="1143000"/>
          </a:xfrm>
        </p:spPr>
        <p:txBody>
          <a:bodyPr/>
          <a:lstStyle/>
          <a:p>
            <a:r>
              <a:rPr lang="en-US" altLang="zh-TW" sz="4000" dirty="0"/>
              <a:t>Reinforcement Learning Review &amp; Policy-Based Reinforcement Learning</a:t>
            </a:r>
            <a:endParaRPr lang="zh-TW" altLang="en-US" sz="4000" dirty="0"/>
          </a:p>
        </p:txBody>
      </p:sp>
      <p:sp>
        <p:nvSpPr>
          <p:cNvPr id="7" name="副標題 6"/>
          <p:cNvSpPr>
            <a:spLocks noGrp="1"/>
          </p:cNvSpPr>
          <p:nvPr>
            <p:ph type="subTitle" sz="quarter" idx="1"/>
          </p:nvPr>
        </p:nvSpPr>
        <p:spPr>
          <a:xfrm>
            <a:off x="1371600" y="3718432"/>
            <a:ext cx="6400800" cy="2302856"/>
          </a:xfrm>
        </p:spPr>
        <p:txBody>
          <a:bodyPr>
            <a:normAutofit/>
          </a:bodyPr>
          <a:lstStyle/>
          <a:p>
            <a:r>
              <a:rPr lang="en-US" altLang="zh-TW" dirty="0"/>
              <a:t>Speaker: </a:t>
            </a:r>
            <a:r>
              <a:rPr lang="zh-TW" altLang="en-US" dirty="0"/>
              <a:t>何國豪</a:t>
            </a:r>
            <a:endParaRPr lang="en-US" altLang="zh-TW" dirty="0"/>
          </a:p>
          <a:p>
            <a:r>
              <a:rPr lang="en-US" altLang="zh-TW" dirty="0"/>
              <a:t>Authors:</a:t>
            </a:r>
            <a:r>
              <a:rPr lang="zh-TW" altLang="en-US" dirty="0"/>
              <a:t> 何國豪、鄭余玄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73860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Value-Based and Policy-Based RL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225044"/>
              </p:ext>
            </p:extLst>
          </p:nvPr>
        </p:nvGraphicFramePr>
        <p:xfrm>
          <a:off x="143507" y="1543050"/>
          <a:ext cx="8856985" cy="33934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62811">
                  <a:extLst>
                    <a:ext uri="{9D8B030D-6E8A-4147-A177-3AD203B41FA5}">
                      <a16:colId xmlns:a16="http://schemas.microsoft.com/office/drawing/2014/main" val="4056516757"/>
                    </a:ext>
                  </a:extLst>
                </a:gridCol>
                <a:gridCol w="5665981">
                  <a:extLst>
                    <a:ext uri="{9D8B030D-6E8A-4147-A177-3AD203B41FA5}">
                      <a16:colId xmlns:a16="http://schemas.microsoft.com/office/drawing/2014/main" val="1501654256"/>
                    </a:ext>
                  </a:extLst>
                </a:gridCol>
                <a:gridCol w="1728193">
                  <a:extLst>
                    <a:ext uri="{9D8B030D-6E8A-4147-A177-3AD203B41FA5}">
                      <a16:colId xmlns:a16="http://schemas.microsoft.com/office/drawing/2014/main" val="2871260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Methods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Popular Approaches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Comment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799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Value Based </a:t>
                      </a:r>
                      <a:br>
                        <a:rPr lang="en-US" altLang="zh-TW" dirty="0" smtClean="0"/>
                      </a:b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[DQN series] </a:t>
                      </a:r>
                      <a:br>
                        <a:rPr lang="en-US" altLang="zh-TW" dirty="0" smtClean="0"/>
                      </a:br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DQN,</a:t>
                      </a:r>
                      <a:r>
                        <a:rPr lang="en-US" altLang="zh-TW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DRQN, Double DQN, Dueling DQN</a:t>
                      </a:r>
                      <a:r>
                        <a:rPr lang="en-US" altLang="zh-TW" dirty="0" smtClean="0"/>
                        <a:t>, </a:t>
                      </a:r>
                      <a:r>
                        <a:rPr lang="en-US" altLang="zh-TW" dirty="0" smtClean="0">
                          <a:solidFill>
                            <a:srgbClr val="114FFB"/>
                          </a:solidFill>
                        </a:rPr>
                        <a:t>Rainbow</a:t>
                      </a:r>
                      <a:r>
                        <a:rPr lang="en-US" altLang="zh-TW" dirty="0" smtClean="0"/>
                        <a:t>, </a:t>
                      </a:r>
                      <a:r>
                        <a:rPr lang="en-US" altLang="zh-TW" dirty="0" err="1" smtClean="0"/>
                        <a:t>etc</a:t>
                      </a:r>
                      <a:r>
                        <a:rPr lang="en-US" altLang="zh-TW" dirty="0" smtClean="0"/>
                        <a:t/>
                      </a:r>
                      <a:br>
                        <a:rPr lang="en-US" altLang="zh-TW" dirty="0" smtClean="0"/>
                      </a:br>
                      <a:r>
                        <a:rPr lang="en-US" altLang="zh-TW" dirty="0" smtClean="0"/>
                        <a:t>[Distributed</a:t>
                      </a:r>
                      <a:r>
                        <a:rPr lang="en-US" altLang="zh-TW" baseline="0" dirty="0" smtClean="0"/>
                        <a:t> DQN] </a:t>
                      </a:r>
                      <a:r>
                        <a:rPr lang="en-US" altLang="zh-TW" dirty="0" smtClean="0">
                          <a:solidFill>
                            <a:srgbClr val="114FFB"/>
                          </a:solidFill>
                        </a:rPr>
                        <a:t>Ape-X</a:t>
                      </a:r>
                    </a:p>
                    <a:p>
                      <a:pPr marL="0" lvl="1" indent="0">
                        <a:buFont typeface="Arial" panose="020B0604020202020204" pitchFamily="34" charset="0"/>
                        <a:buNone/>
                      </a:pPr>
                      <a:r>
                        <a:rPr lang="en-US" altLang="zh-TW" dirty="0" smtClean="0"/>
                        <a:t>[Distributional</a:t>
                      </a:r>
                      <a:r>
                        <a:rPr lang="en-US" altLang="zh-TW" baseline="0" dirty="0" smtClean="0"/>
                        <a:t> DQN] </a:t>
                      </a:r>
                      <a:r>
                        <a:rPr lang="en-US" altLang="zh-TW" dirty="0" smtClean="0">
                          <a:solidFill>
                            <a:srgbClr val="114FFB"/>
                          </a:solidFill>
                        </a:rPr>
                        <a:t>C51, QR-DQN, IQN</a:t>
                      </a:r>
                    </a:p>
                    <a:p>
                      <a:pPr marL="0" lvl="1" indent="0">
                        <a:buFont typeface="Arial" panose="020B0604020202020204" pitchFamily="34" charset="0"/>
                        <a:buNone/>
                      </a:pPr>
                      <a:r>
                        <a:rPr lang="en-US" altLang="zh-TW" dirty="0" smtClean="0"/>
                        <a:t>[RNN]</a:t>
                      </a:r>
                      <a:r>
                        <a:rPr lang="en-US" altLang="zh-TW" baseline="0" dirty="0" smtClean="0"/>
                        <a:t> R2D2, R2D3</a:t>
                      </a:r>
                      <a:endParaRPr lang="zh-TW" altLang="zh-TW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Most cases for discrete action space, e.g. Atari games</a:t>
                      </a:r>
                      <a:endParaRPr lang="zh-TW" altLang="en-US" dirty="0" smtClean="0"/>
                    </a:p>
                    <a:p>
                      <a:pPr marL="0" lvl="1" indent="0">
                        <a:buFont typeface="Arial" panose="020B0604020202020204" pitchFamily="34" charset="0"/>
                        <a:buNone/>
                      </a:pPr>
                      <a:endParaRPr lang="zh-TW" altLang="zh-TW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85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Actor-Critic</a:t>
                      </a:r>
                    </a:p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[Actor-Critic]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DDPG</a:t>
                      </a:r>
                      <a:r>
                        <a:rPr lang="en-US" altLang="zh-TW" dirty="0" smtClean="0"/>
                        <a:t>, D4PG, TD3, 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MADDPG</a:t>
                      </a:r>
                      <a:endParaRPr lang="en-US" altLang="zh-TW" dirty="0" smtClean="0"/>
                    </a:p>
                    <a:p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A3C</a:t>
                      </a:r>
                      <a:r>
                        <a:rPr lang="en-US" altLang="zh-TW" dirty="0" smtClean="0"/>
                        <a:t>, ACER, ACKTR, SAC</a:t>
                      </a:r>
                    </a:p>
                    <a:p>
                      <a:r>
                        <a:rPr lang="en-US" altLang="zh-TW" dirty="0" smtClean="0"/>
                        <a:t>[TRPO]</a:t>
                      </a:r>
                      <a:r>
                        <a:rPr lang="en-US" altLang="zh-TW" baseline="0" dirty="0" smtClean="0"/>
                        <a:t> </a:t>
                      </a:r>
                      <a:r>
                        <a:rPr lang="en-US" altLang="zh-TW" baseline="0" dirty="0" smtClean="0">
                          <a:solidFill>
                            <a:srgbClr val="FF0000"/>
                          </a:solidFill>
                        </a:rPr>
                        <a:t>TRPO, PPO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Most cases for continuous action space, e.g.: Robots</a:t>
                      </a: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270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Policy Based 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REINFORCE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809844"/>
                  </a:ext>
                </a:extLst>
              </a:tr>
            </a:tbl>
          </a:graphicData>
        </a:graphic>
      </p:graphicFrame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5081016"/>
            <a:ext cx="847725" cy="1685925"/>
          </a:xfrm>
          <a:prstGeom prst="rect">
            <a:avLst/>
          </a:prstGeom>
        </p:spPr>
      </p:pic>
      <p:pic>
        <p:nvPicPr>
          <p:cNvPr id="9" name="Google Shape;41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881" y="5138089"/>
            <a:ext cx="1059340" cy="157177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矩形 9"/>
          <p:cNvSpPr/>
          <p:nvPr/>
        </p:nvSpPr>
        <p:spPr>
          <a:xfrm>
            <a:off x="6660232" y="5685274"/>
            <a:ext cx="1845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dirty="0" smtClean="0">
                <a:latin typeface="+mj-lt"/>
              </a:rPr>
              <a:t>Robots (</a:t>
            </a:r>
            <a:r>
              <a:rPr lang="en-US" altLang="zh-TW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MuJoCo</a:t>
            </a:r>
            <a:r>
              <a:rPr lang="en-US" altLang="zh-TW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TW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12032" y="5707046"/>
            <a:ext cx="1306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Atari games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092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altLang="zh-TW" dirty="0"/>
              <a:t>Model-Free and Model-Based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A </a:t>
                </a:r>
                <a:r>
                  <a:rPr lang="en-US" altLang="zh-TW" dirty="0">
                    <a:solidFill>
                      <a:srgbClr val="114FFB"/>
                    </a:solidFill>
                  </a:rPr>
                  <a:t>Markov Decision Process </a:t>
                </a:r>
                <a:r>
                  <a:rPr lang="en-US" altLang="zh-TW" dirty="0"/>
                  <a:t>is a tuple </a:t>
                </a:r>
                <a:r>
                  <a:rPr lang="en-US" altLang="zh-TW" dirty="0">
                    <a:solidFill>
                      <a:srgbClr val="114FFB"/>
                    </a:solidFill>
                  </a:rPr>
                  <a:t>&lt;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114F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altLang="zh-TW" dirty="0">
                    <a:solidFill>
                      <a:srgbClr val="114FFB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114F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altLang="zh-TW" dirty="0">
                    <a:solidFill>
                      <a:srgbClr val="114FFB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114F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en-US" altLang="zh-TW" dirty="0">
                    <a:solidFill>
                      <a:srgbClr val="114FFB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114F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altLang="zh-TW" dirty="0">
                    <a:solidFill>
                      <a:srgbClr val="114FFB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114F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TW" dirty="0">
                    <a:solidFill>
                      <a:srgbClr val="114FFB"/>
                    </a:solidFill>
                  </a:rPr>
                  <a:t>&gt;</a:t>
                </a:r>
                <a:endParaRPr lang="en-US" altLang="zh-TW" dirty="0"/>
              </a:p>
              <a:p>
                <a:r>
                  <a:rPr lang="en-US" altLang="zh-TW" dirty="0"/>
                  <a:t>In most case, transition probability (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114F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en-US" altLang="zh-TW" dirty="0"/>
                  <a:t>) and reward function (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114F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altLang="zh-TW" dirty="0"/>
                  <a:t>) are related to the environment</a:t>
                </a:r>
              </a:p>
              <a:p>
                <a:pPr lvl="1"/>
                <a:r>
                  <a:rPr lang="en-US" altLang="zh-TW" dirty="0"/>
                  <a:t>The agent has no assumption for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114F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en-US" altLang="zh-TW" dirty="0"/>
                  <a:t> and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114F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endParaRPr lang="en-US" altLang="zh-TW" dirty="0"/>
              </a:p>
              <a:p>
                <a:r>
                  <a:rPr lang="en-US" altLang="zh-TW" dirty="0"/>
                  <a:t>Model-Free:</a:t>
                </a:r>
              </a:p>
              <a:p>
                <a:pPr lvl="1"/>
                <a:r>
                  <a:rPr lang="en-US" altLang="zh-TW" dirty="0"/>
                  <a:t>The agent directly learns a policy from the environment</a:t>
                </a:r>
              </a:p>
              <a:p>
                <a:pPr lvl="2"/>
                <a:r>
                  <a:rPr lang="en-US" altLang="zh-TW" dirty="0"/>
                  <a:t>Without knowing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114F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en-US" altLang="zh-TW" dirty="0"/>
                  <a:t> and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114F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endParaRPr lang="en-US" altLang="zh-TW" dirty="0"/>
              </a:p>
              <a:p>
                <a:pPr marL="0" lvl="1" indent="0">
                  <a:buClr>
                    <a:schemeClr val="tx2"/>
                  </a:buClr>
                  <a:buSzPct val="75000"/>
                  <a:buNone/>
                </a:pPr>
                <a:r>
                  <a:rPr lang="en-US" altLang="zh-TW" sz="2400" dirty="0"/>
                  <a:t> </a:t>
                </a:r>
              </a:p>
              <a:p>
                <a:pPr marL="742950" lvl="2" indent="-342900">
                  <a:buClr>
                    <a:schemeClr val="tx2"/>
                  </a:buClr>
                  <a:buSzPct val="75000"/>
                  <a:buBlip>
                    <a:blip r:embed="rId2"/>
                  </a:buBlip>
                </a:pPr>
                <a:endParaRPr lang="en-US" altLang="zh-TW" sz="22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0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304" y="4698132"/>
            <a:ext cx="4267391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32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altLang="zh-TW" dirty="0"/>
              <a:t>Model-Free and Model-Based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We can build a model to present the environment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114F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en-US" altLang="zh-TW" dirty="0"/>
                  <a:t> and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114F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Agent can use model to planning, searching, etc.</a:t>
                </a:r>
              </a:p>
              <a:p>
                <a:pPr lvl="1"/>
                <a:r>
                  <a:rPr lang="en-US" altLang="zh-TW" dirty="0"/>
                  <a:t>The model can be learnt by collecting historical data</a:t>
                </a:r>
              </a:p>
              <a:p>
                <a:r>
                  <a:rPr lang="en-US" altLang="zh-TW" dirty="0"/>
                  <a:t>Model-Based: </a:t>
                </a:r>
              </a:p>
              <a:p>
                <a:pPr lvl="1"/>
                <a:r>
                  <a:rPr lang="en-US" altLang="zh-TW" dirty="0"/>
                  <a:t>The agent learns a policy from the environment or the model</a:t>
                </a:r>
              </a:p>
              <a:p>
                <a:pPr lvl="1"/>
                <a:r>
                  <a:rPr lang="en-US" altLang="zh-TW" dirty="0"/>
                  <a:t>The model is learnt from the environment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0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2" name="Picture 8" descr="「model based reinforcement learning」的圖片搜尋結果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282" y="4077072"/>
            <a:ext cx="3367435" cy="254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407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On-Policy and Off-Policy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On-policy:</a:t>
                </a:r>
              </a:p>
              <a:p>
                <a:pPr lvl="1"/>
                <a:r>
                  <a:rPr lang="en-US" altLang="zh-TW" dirty="0" smtClean="0"/>
                  <a:t>“Learn on the job”</a:t>
                </a:r>
              </a:p>
              <a:p>
                <a:pPr lvl="1"/>
                <a:r>
                  <a:rPr lang="en-US" altLang="zh-TW" dirty="0" smtClean="0"/>
                  <a:t>Learn a policy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TW" dirty="0" smtClean="0"/>
                  <a:t> from the experience sampled with policy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altLang="zh-TW" dirty="0" smtClean="0">
                  <a:solidFill>
                    <a:srgbClr val="FF0000"/>
                  </a:solidFill>
                </a:endParaRPr>
              </a:p>
              <a:p>
                <a:r>
                  <a:rPr lang="en-US" altLang="zh-TW" dirty="0" smtClean="0"/>
                  <a:t>Off-policy:</a:t>
                </a:r>
              </a:p>
              <a:p>
                <a:pPr lvl="1"/>
                <a:r>
                  <a:rPr lang="en-US" altLang="zh-TW" dirty="0" smtClean="0"/>
                  <a:t>“Look over someone’s shoulder”</a:t>
                </a:r>
              </a:p>
              <a:p>
                <a:pPr lvl="1"/>
                <a:r>
                  <a:rPr lang="en-US" altLang="zh-TW" dirty="0"/>
                  <a:t>Learn a policy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TW" dirty="0"/>
                  <a:t> from the experience sampled with </a:t>
                </a:r>
                <a:r>
                  <a:rPr lang="en-US" altLang="zh-TW" dirty="0" smtClean="0"/>
                  <a:t>policy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altLang="zh-TW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0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3528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DRL Techniques Related to </a:t>
            </a:r>
            <a:br>
              <a:rPr lang="en-US" altLang="zh-TW" dirty="0"/>
            </a:br>
            <a:r>
              <a:rPr lang="en-US" altLang="zh-TW" dirty="0"/>
              <a:t>Heavy-Weight Model Applications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TW" dirty="0"/>
              <a:t>Value</a:t>
            </a:r>
            <a:r>
              <a:rPr lang="zh-TW" altLang="en-US" dirty="0"/>
              <a:t> </a:t>
            </a:r>
            <a:r>
              <a:rPr lang="en-US" altLang="zh-TW" dirty="0"/>
              <a:t>Based</a:t>
            </a:r>
          </a:p>
          <a:p>
            <a:pPr lvl="1"/>
            <a:r>
              <a:rPr lang="zh-TW" altLang="en-US" dirty="0"/>
              <a:t>𝜀</a:t>
            </a:r>
            <a:r>
              <a:rPr lang="en-US" altLang="zh-TW" dirty="0"/>
              <a:t>-Greedy Exploration </a:t>
            </a:r>
          </a:p>
          <a:p>
            <a:pPr lvl="1"/>
            <a:r>
              <a:rPr lang="en-US" altLang="zh-TW" dirty="0"/>
              <a:t>Q-Learning</a:t>
            </a:r>
          </a:p>
          <a:p>
            <a:pPr lvl="1"/>
            <a:r>
              <a:rPr lang="en-US" altLang="zh-TW" dirty="0"/>
              <a:t>Deep Q-Learning: DQN, DDQN (Double DQN)</a:t>
            </a:r>
          </a:p>
          <a:p>
            <a:pPr lvl="1"/>
            <a:r>
              <a:rPr lang="en-US" altLang="zh-TW" dirty="0"/>
              <a:t>DRQN</a:t>
            </a:r>
          </a:p>
          <a:p>
            <a:pPr lvl="1"/>
            <a:r>
              <a:rPr lang="en-US" altLang="zh-TW" dirty="0"/>
              <a:t>Dueling Network</a:t>
            </a:r>
            <a:r>
              <a:rPr lang="zh-TW" altLang="en-US" dirty="0"/>
              <a:t> </a:t>
            </a:r>
            <a:r>
              <a:rPr lang="en-US" altLang="zh-TW" dirty="0"/>
              <a:t>(with Advantage)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Policy-based &amp;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Actor-Critic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Policy Gradient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Actor-Critic (Discrete actions)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A3C (Asynchronous Advantage Actor-Critic)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DDPG (</a:t>
            </a:r>
            <a:r>
              <a:rPr lang="en-US" altLang="zh-TW" kern="1200" dirty="0">
                <a:solidFill>
                  <a:srgbClr val="FF0000"/>
                </a:solidFill>
              </a:rPr>
              <a:t>Deep Deterministic Policy Gradient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TRPO &amp; PPO</a:t>
            </a:r>
          </a:p>
          <a:p>
            <a:r>
              <a:rPr lang="en-US" altLang="zh-TW" dirty="0"/>
              <a:t>Misc.</a:t>
            </a:r>
          </a:p>
          <a:p>
            <a:pPr lvl="1"/>
            <a:r>
              <a:rPr lang="en-US" altLang="zh-TW" dirty="0"/>
              <a:t>Distributional RL (C51, QR-DQN, IQN)</a:t>
            </a:r>
          </a:p>
          <a:p>
            <a:pPr lvl="1"/>
            <a:r>
              <a:rPr lang="en-US" altLang="zh-TW" dirty="0"/>
              <a:t>Ape-X</a:t>
            </a:r>
          </a:p>
          <a:p>
            <a:pPr lvl="1"/>
            <a:r>
              <a:rPr lang="en-US" altLang="zh-TW" dirty="0"/>
              <a:t>Random Network Distillation (RND) &amp; Intrinsic Curiosity Module (ICM)</a:t>
            </a:r>
          </a:p>
          <a:p>
            <a:pPr lvl="1"/>
            <a:r>
              <a:rPr lang="en-US" altLang="zh-TW" dirty="0"/>
              <a:t>GAIL &amp; </a:t>
            </a:r>
            <a:r>
              <a:rPr lang="en-US" altLang="zh-TW" dirty="0" err="1"/>
              <a:t>infoGAIL</a:t>
            </a:r>
            <a:endParaRPr lang="en-US" altLang="zh-TW" dirty="0"/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29956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1800" dirty="0"/>
              <a:t>A3C</a:t>
            </a:r>
          </a:p>
          <a:p>
            <a:pPr lvl="1"/>
            <a:r>
              <a:rPr lang="en-US" altLang="zh-TW" dirty="0"/>
              <a:t>Asynchronous Methods for Deep Reinforcement Learning</a:t>
            </a:r>
            <a:br>
              <a:rPr lang="en-US" altLang="zh-TW" dirty="0"/>
            </a:br>
            <a:r>
              <a:rPr lang="en-US" altLang="zh-TW" sz="1050" i="1" dirty="0"/>
              <a:t>- </a:t>
            </a:r>
            <a:r>
              <a:rPr lang="en-US" altLang="zh-TW" sz="1050" i="1" dirty="0" err="1"/>
              <a:t>Volodymyr</a:t>
            </a:r>
            <a:r>
              <a:rPr lang="en-US" altLang="zh-TW" sz="1050" i="1" dirty="0"/>
              <a:t> </a:t>
            </a:r>
            <a:r>
              <a:rPr lang="en-US" altLang="zh-TW" sz="1050" i="1" dirty="0" err="1"/>
              <a:t>Mnih</a:t>
            </a:r>
            <a:r>
              <a:rPr lang="en-US" altLang="zh-TW" sz="1050" i="1" dirty="0"/>
              <a:t>, </a:t>
            </a:r>
            <a:r>
              <a:rPr lang="en-US" altLang="zh-TW" sz="1050" i="1" dirty="0" err="1"/>
              <a:t>Adrià</a:t>
            </a:r>
            <a:r>
              <a:rPr lang="en-US" altLang="zh-TW" sz="1050" i="1" dirty="0"/>
              <a:t> </a:t>
            </a:r>
            <a:r>
              <a:rPr lang="en-US" altLang="zh-TW" sz="1050" i="1" dirty="0" err="1"/>
              <a:t>Puigdomènech</a:t>
            </a:r>
            <a:r>
              <a:rPr lang="en-US" altLang="zh-TW" sz="1050" i="1" dirty="0"/>
              <a:t> </a:t>
            </a:r>
            <a:r>
              <a:rPr lang="en-US" altLang="zh-TW" sz="1050" i="1" dirty="0" err="1"/>
              <a:t>Badia</a:t>
            </a:r>
            <a:r>
              <a:rPr lang="en-US" altLang="zh-TW" sz="1050" i="1" dirty="0"/>
              <a:t>, Mehdi Mirza, Alex Graves, Timothy P. </a:t>
            </a:r>
            <a:r>
              <a:rPr lang="en-US" altLang="zh-TW" sz="1050" i="1" dirty="0" err="1"/>
              <a:t>Lillicrap</a:t>
            </a:r>
            <a:r>
              <a:rPr lang="en-US" altLang="zh-TW" sz="1050" i="1" dirty="0"/>
              <a:t>, Tim Harley, David Silver, </a:t>
            </a:r>
            <a:r>
              <a:rPr lang="en-US" altLang="zh-TW" sz="1050" i="1" dirty="0" err="1"/>
              <a:t>Koray</a:t>
            </a:r>
            <a:r>
              <a:rPr lang="en-US" altLang="zh-TW" sz="1050" i="1" dirty="0"/>
              <a:t> </a:t>
            </a:r>
            <a:r>
              <a:rPr lang="en-US" altLang="zh-TW" sz="1050" i="1" dirty="0" err="1"/>
              <a:t>Kavukcuoglu</a:t>
            </a:r>
            <a:r>
              <a:rPr lang="en-US" altLang="zh-TW" sz="1050" i="1" dirty="0"/>
              <a:t/>
            </a:r>
            <a:br>
              <a:rPr lang="en-US" altLang="zh-TW" sz="1050" i="1" dirty="0"/>
            </a:br>
            <a:r>
              <a:rPr lang="en-US" altLang="zh-TW" sz="1050" i="1" dirty="0"/>
              <a:t>- </a:t>
            </a:r>
            <a:r>
              <a:rPr lang="en-US" altLang="zh-TW" sz="1050" dirty="0"/>
              <a:t>Google DeepMind, Montreal Institute for Learning Algorithms (MILA), University of Montreal</a:t>
            </a:r>
          </a:p>
          <a:p>
            <a:r>
              <a:rPr lang="en-US" altLang="zh-TW" sz="1800" dirty="0"/>
              <a:t>TRPO</a:t>
            </a:r>
          </a:p>
          <a:p>
            <a:pPr lvl="1"/>
            <a:r>
              <a:rPr lang="en-US" altLang="zh-TW" dirty="0"/>
              <a:t>Trust Region Policy Optimization</a:t>
            </a:r>
          </a:p>
          <a:p>
            <a:pPr lvl="2"/>
            <a:r>
              <a:rPr lang="en-US" altLang="zh-TW" sz="1100" i="1" dirty="0"/>
              <a:t>Schulman, J., et al. Trust region policy optimization. In: International Conference on Machine Learning. 2015. p. 1889-1897.</a:t>
            </a:r>
          </a:p>
          <a:p>
            <a:r>
              <a:rPr lang="en-US" altLang="zh-TW" sz="1800" dirty="0"/>
              <a:t>PPO</a:t>
            </a:r>
          </a:p>
          <a:p>
            <a:pPr lvl="1"/>
            <a:r>
              <a:rPr lang="en-US" altLang="zh-TW" dirty="0"/>
              <a:t>Proximal Policy Optimization Algorithms</a:t>
            </a:r>
          </a:p>
          <a:p>
            <a:pPr lvl="2"/>
            <a:r>
              <a:rPr lang="en-US" altLang="zh-TW" sz="1100" i="1" dirty="0"/>
              <a:t>Schulman, J., et al. Proximal policy optimization algorithms. </a:t>
            </a:r>
            <a:r>
              <a:rPr lang="en-US" altLang="zh-TW" sz="1100" i="1" dirty="0" err="1"/>
              <a:t>arXiv</a:t>
            </a:r>
            <a:r>
              <a:rPr lang="en-US" altLang="zh-TW" sz="1100" i="1" dirty="0"/>
              <a:t> preprint arXiv:1707.06347, 2017.</a:t>
            </a:r>
          </a:p>
        </p:txBody>
      </p:sp>
    </p:spTree>
    <p:extLst>
      <p:ext uri="{BB962C8B-B14F-4D97-AF65-F5344CB8AC3E}">
        <p14:creationId xmlns:p14="http://schemas.microsoft.com/office/powerpoint/2010/main" val="1937766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altLang="zh-TW" sz="4000" dirty="0"/>
              <a:t/>
            </a:r>
            <a:br>
              <a:rPr lang="en-US" altLang="zh-TW" sz="4000" dirty="0"/>
            </a:br>
            <a:r>
              <a:rPr lang="en-US" altLang="zh-TW" sz="4000" dirty="0"/>
              <a:t>Policy Gradient</a:t>
            </a:r>
            <a:r>
              <a:rPr lang="en-US" altLang="zh-TW" sz="2400" dirty="0"/>
              <a:t/>
            </a:r>
            <a:br>
              <a:rPr lang="en-US" altLang="zh-TW" sz="2400" dirty="0"/>
            </a:br>
            <a:r>
              <a:rPr lang="en-US" altLang="zh-TW" sz="2400" dirty="0"/>
              <a:t> </a:t>
            </a:r>
            <a:endParaRPr lang="zh-TW" altLang="en-US" sz="2400" dirty="0"/>
          </a:p>
        </p:txBody>
      </p:sp>
      <p:sp>
        <p:nvSpPr>
          <p:cNvPr id="7" name="副標題 6"/>
          <p:cNvSpPr>
            <a:spLocks noGrp="1"/>
          </p:cNvSpPr>
          <p:nvPr>
            <p:ph type="subTitle" sz="quarter" idx="1"/>
          </p:nvPr>
        </p:nvSpPr>
        <p:spPr>
          <a:xfrm>
            <a:off x="1371600" y="3718432"/>
            <a:ext cx="6400800" cy="2302856"/>
          </a:xfrm>
        </p:spPr>
        <p:txBody>
          <a:bodyPr>
            <a:norm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5994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Policy-Based Reinforcement Learning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0"/>
                <a:r>
                  <a:rPr lang="en-US" altLang="zh-TW" dirty="0"/>
                  <a:t>By approximation with parameters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dirty="0"/>
                  <a:t>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 smtClean="0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zh-TW" dirty="0">
                  <a:solidFill>
                    <a:srgbClr val="114FFB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zh-TW" dirty="0">
                  <a:solidFill>
                    <a:srgbClr val="114FFB"/>
                  </a:solidFill>
                </a:endParaRPr>
              </a:p>
              <a:p>
                <a:r>
                  <a:rPr lang="en-US" altLang="zh-TW" dirty="0"/>
                  <a:t>A policy was generated directly from the value functions</a:t>
                </a:r>
              </a:p>
              <a:p>
                <a:pPr lvl="1"/>
                <a:r>
                  <a:rPr lang="en-US" altLang="zh-TW" dirty="0"/>
                  <a:t>e.g. using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TW" dirty="0"/>
                  <a:t>-greedy</a:t>
                </a:r>
              </a:p>
              <a:p>
                <a:pPr lvl="1"/>
                <a:r>
                  <a:rPr lang="en-US" altLang="zh-TW" dirty="0"/>
                  <a:t>This implies: the policy is also parametrized by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dirty="0"/>
                  <a:t>. </a:t>
                </a:r>
              </a:p>
              <a:p>
                <a:pPr lvl="0"/>
                <a:r>
                  <a:rPr lang="en-US" altLang="zh-TW" dirty="0"/>
                  <a:t>Here, we will directly </a:t>
                </a:r>
                <a:r>
                  <a:rPr lang="en-US" altLang="zh-TW" dirty="0">
                    <a:solidFill>
                      <a:srgbClr val="114FFB"/>
                    </a:solidFill>
                  </a:rPr>
                  <a:t>parametrize the </a:t>
                </a:r>
                <a:r>
                  <a:rPr lang="en-US" altLang="zh-TW" dirty="0">
                    <a:solidFill>
                      <a:srgbClr val="FC0128"/>
                    </a:solidFill>
                  </a:rPr>
                  <a:t>policy</a:t>
                </a:r>
              </a:p>
              <a:p>
                <a:pPr lvl="1"/>
                <a:r>
                  <a:rPr lang="en-US" altLang="zh-TW" dirty="0">
                    <a:solidFill>
                      <a:srgbClr val="FC0128"/>
                    </a:solidFill>
                  </a:rPr>
                  <a:t>Deterministic: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b="0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zh-TW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zh-TW" dirty="0">
                    <a:solidFill>
                      <a:srgbClr val="114FFB"/>
                    </a:solidFill>
                  </a:rPr>
                  <a:t>, or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i="1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zh-TW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b="0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altLang="zh-TW" dirty="0">
                  <a:solidFill>
                    <a:srgbClr val="FC0128"/>
                  </a:solidFill>
                </a:endParaRPr>
              </a:p>
              <a:p>
                <a:pPr lvl="1"/>
                <a:r>
                  <a:rPr lang="en-US" altLang="zh-TW" dirty="0">
                    <a:solidFill>
                      <a:srgbClr val="FC0128"/>
                    </a:solidFill>
                  </a:rPr>
                  <a:t>Stochastic: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zh-TW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zh-TW" dirty="0">
                    <a:solidFill>
                      <a:srgbClr val="114FFB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zh-TW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b="0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zh-TW" dirty="0">
                    <a:solidFill>
                      <a:srgbClr val="114FFB"/>
                    </a:solidFill>
                  </a:rPr>
                  <a:t>, or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zh-TW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b="0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altLang="zh-TW" dirty="0">
                  <a:solidFill>
                    <a:srgbClr val="FC0128"/>
                  </a:solidFill>
                </a:endParaRPr>
              </a:p>
              <a:p>
                <a:pPr lvl="0"/>
                <a:r>
                  <a:rPr lang="en-US" altLang="zh-TW" dirty="0"/>
                  <a:t>We will focus again on </a:t>
                </a:r>
                <a:r>
                  <a:rPr lang="en-US" altLang="zh-TW" dirty="0">
                    <a:solidFill>
                      <a:srgbClr val="FC0128"/>
                    </a:solidFill>
                  </a:rPr>
                  <a:t>model-free</a:t>
                </a:r>
                <a:r>
                  <a:rPr lang="en-US" altLang="zh-TW" dirty="0"/>
                  <a:t> reinforcement learning</a:t>
                </a:r>
                <a:endParaRPr lang="zh-TW" altLang="zh-TW" dirty="0"/>
              </a:p>
              <a:p>
                <a:pPr marL="0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0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4960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Advantages of Policy-Based RL</a:t>
            </a:r>
            <a:endParaRPr lang="zh-TW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Advantages:</a:t>
            </a:r>
            <a:endParaRPr lang="zh-TW" altLang="zh-TW" dirty="0"/>
          </a:p>
          <a:p>
            <a:pPr lvl="1"/>
            <a:r>
              <a:rPr lang="en-US" altLang="zh-TW" dirty="0">
                <a:solidFill>
                  <a:srgbClr val="114FFB"/>
                </a:solidFill>
              </a:rPr>
              <a:t>Better convergence properties</a:t>
            </a:r>
            <a:endParaRPr lang="zh-TW" altLang="zh-TW" sz="1600" dirty="0">
              <a:solidFill>
                <a:srgbClr val="114FFB"/>
              </a:solidFill>
            </a:endParaRPr>
          </a:p>
          <a:p>
            <a:pPr lvl="1"/>
            <a:r>
              <a:rPr lang="en-US" altLang="zh-TW" dirty="0">
                <a:solidFill>
                  <a:srgbClr val="114FFB"/>
                </a:solidFill>
              </a:rPr>
              <a:t>Effective in high-dimensional or continuous action spaces</a:t>
            </a:r>
            <a:endParaRPr lang="zh-TW" altLang="zh-TW" sz="1600" dirty="0">
              <a:solidFill>
                <a:srgbClr val="114FFB"/>
              </a:solidFill>
            </a:endParaRPr>
          </a:p>
          <a:p>
            <a:pPr lvl="1"/>
            <a:r>
              <a:rPr lang="en-US" altLang="zh-TW" dirty="0">
                <a:solidFill>
                  <a:srgbClr val="FC0128"/>
                </a:solidFill>
              </a:rPr>
              <a:t>Can learn stochastic policies</a:t>
            </a:r>
            <a:endParaRPr lang="zh-TW" altLang="zh-TW" sz="1600" dirty="0">
              <a:solidFill>
                <a:srgbClr val="FC0128"/>
              </a:solidFill>
            </a:endParaRPr>
          </a:p>
          <a:p>
            <a:r>
              <a:rPr lang="en-US" altLang="zh-TW" dirty="0"/>
              <a:t>Disadvantages:</a:t>
            </a:r>
            <a:endParaRPr lang="zh-TW" altLang="zh-TW" dirty="0"/>
          </a:p>
          <a:p>
            <a:pPr lvl="1"/>
            <a:r>
              <a:rPr lang="en-US" altLang="zh-TW" dirty="0"/>
              <a:t>Typically </a:t>
            </a:r>
            <a:r>
              <a:rPr lang="en-US" altLang="zh-TW" dirty="0">
                <a:solidFill>
                  <a:srgbClr val="114FFB"/>
                </a:solidFill>
              </a:rPr>
              <a:t>converge to a local rather than global optimum</a:t>
            </a:r>
            <a:endParaRPr lang="zh-TW" altLang="zh-TW" sz="1600" dirty="0">
              <a:solidFill>
                <a:srgbClr val="114FFB"/>
              </a:solidFill>
            </a:endParaRPr>
          </a:p>
          <a:p>
            <a:pPr lvl="1"/>
            <a:r>
              <a:rPr lang="en-US" altLang="zh-TW" dirty="0">
                <a:solidFill>
                  <a:srgbClr val="114FFB"/>
                </a:solidFill>
              </a:rPr>
              <a:t>Evaluating a policy is typically inefficient and high variance</a:t>
            </a:r>
            <a:endParaRPr lang="zh-TW" altLang="zh-TW" sz="1600" dirty="0">
              <a:solidFill>
                <a:srgbClr val="114FFB"/>
              </a:solidFill>
            </a:endParaRPr>
          </a:p>
          <a:p>
            <a:pPr marL="0" indent="0">
              <a:buNone/>
            </a:pPr>
            <a:endParaRPr lang="zh-TW" altLang="zh-TW" sz="2000" dirty="0"/>
          </a:p>
        </p:txBody>
      </p:sp>
    </p:spTree>
    <p:extLst>
      <p:ext uri="{BB962C8B-B14F-4D97-AF65-F5344CB8AC3E}">
        <p14:creationId xmlns:p14="http://schemas.microsoft.com/office/powerpoint/2010/main" val="799570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Example: Rock-Paper-Scissors</a:t>
            </a:r>
            <a:endParaRPr lang="zh-TW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r>
              <a:rPr lang="en-US" altLang="zh-TW" dirty="0"/>
              <a:t>Two-player game of rock-paper-scissors</a:t>
            </a:r>
          </a:p>
          <a:p>
            <a:pPr lvl="1"/>
            <a:r>
              <a:rPr lang="en-US" altLang="zh-TW" dirty="0"/>
              <a:t>Scissors beats paper</a:t>
            </a:r>
            <a:endParaRPr lang="zh-TW" altLang="zh-TW" sz="1800" dirty="0"/>
          </a:p>
          <a:p>
            <a:pPr lvl="1"/>
            <a:r>
              <a:rPr lang="en-US" altLang="zh-TW" dirty="0"/>
              <a:t>Rock beats scissors</a:t>
            </a:r>
            <a:endParaRPr lang="zh-TW" altLang="zh-TW" sz="1800" dirty="0"/>
          </a:p>
          <a:p>
            <a:pPr lvl="1"/>
            <a:r>
              <a:rPr lang="en-US" altLang="zh-TW" dirty="0"/>
              <a:t>Paper beats rock</a:t>
            </a:r>
            <a:endParaRPr lang="zh-TW" altLang="zh-TW" dirty="0"/>
          </a:p>
          <a:p>
            <a:pPr lvl="0"/>
            <a:r>
              <a:rPr lang="en-US" altLang="zh-TW" dirty="0"/>
              <a:t>Consider policies for </a:t>
            </a:r>
            <a:r>
              <a:rPr lang="en-US" altLang="zh-TW" dirty="0">
                <a:solidFill>
                  <a:srgbClr val="114FFB"/>
                </a:solidFill>
              </a:rPr>
              <a:t>iterated rock-paper-scissors</a:t>
            </a:r>
            <a:endParaRPr lang="zh-TW" altLang="zh-TW" dirty="0">
              <a:solidFill>
                <a:srgbClr val="114FFB"/>
              </a:solidFill>
            </a:endParaRPr>
          </a:p>
          <a:p>
            <a:pPr lvl="1"/>
            <a:r>
              <a:rPr lang="en-US" altLang="zh-TW" dirty="0"/>
              <a:t>A deterministic policy is easily exploited</a:t>
            </a:r>
            <a:endParaRPr lang="zh-TW" altLang="zh-TW" dirty="0"/>
          </a:p>
          <a:p>
            <a:pPr lvl="1"/>
            <a:r>
              <a:rPr lang="en-US" altLang="zh-TW" dirty="0">
                <a:solidFill>
                  <a:srgbClr val="114FFB"/>
                </a:solidFill>
              </a:rPr>
              <a:t>A uniform random policy is optimal (i.e. Nash equilibrium</a:t>
            </a:r>
            <a:r>
              <a:rPr lang="en-US" altLang="zh-TW" dirty="0"/>
              <a:t>)</a:t>
            </a:r>
          </a:p>
          <a:p>
            <a:r>
              <a:rPr lang="en-US" altLang="zh-TW" dirty="0">
                <a:solidFill>
                  <a:srgbClr val="FC0128"/>
                </a:solidFill>
              </a:rPr>
              <a:t>Hard for deterministic policy</a:t>
            </a:r>
            <a:endParaRPr lang="zh-TW" altLang="zh-TW" dirty="0">
              <a:solidFill>
                <a:srgbClr val="FC0128"/>
              </a:solidFill>
            </a:endParaRPr>
          </a:p>
          <a:p>
            <a:pPr marL="457200" lvl="1" indent="0">
              <a:buNone/>
            </a:pPr>
            <a:endParaRPr kumimoji="1" lang="en-US" altLang="zh-TW" sz="2000" baseline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標楷體" panose="03000509000000000000" pitchFamily="65" charset="-120"/>
            </a:endParaRPr>
          </a:p>
        </p:txBody>
      </p:sp>
      <p:pic>
        <p:nvPicPr>
          <p:cNvPr id="4" name="圖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340768"/>
            <a:ext cx="3096344" cy="1872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6942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Reinforcement Learning Review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Overview</a:t>
            </a:r>
          </a:p>
          <a:p>
            <a:pPr lvl="1"/>
            <a:r>
              <a:rPr lang="en-US" altLang="zh-TW" dirty="0"/>
              <a:t>Agent-Environment Framework</a:t>
            </a:r>
          </a:p>
          <a:p>
            <a:pPr lvl="1"/>
            <a:r>
              <a:rPr lang="en-US" altLang="zh-TW" dirty="0"/>
              <a:t>Markov Decision Process (MDP)</a:t>
            </a:r>
          </a:p>
          <a:p>
            <a:pPr lvl="1"/>
            <a:r>
              <a:rPr lang="en-US" altLang="zh-TW" dirty="0"/>
              <a:t>Policy and Value</a:t>
            </a:r>
          </a:p>
          <a:p>
            <a:pPr lvl="1"/>
            <a:r>
              <a:rPr lang="en-US" altLang="zh-TW" dirty="0"/>
              <a:t>Model-Based and Model-Free</a:t>
            </a:r>
          </a:p>
          <a:p>
            <a:pPr lvl="1"/>
            <a:r>
              <a:rPr lang="en-US" altLang="zh-TW" dirty="0"/>
              <a:t>On-Policy and Off-Policy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21275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Policy Gradient</a:t>
            </a:r>
            <a:endParaRPr lang="zh-TW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Let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/>
                  <a:t>be any policy objective function</a:t>
                </a:r>
                <a:endParaRPr lang="zh-TW" altLang="zh-TW" dirty="0"/>
              </a:p>
              <a:p>
                <a:r>
                  <a:rPr lang="en-US" altLang="zh-TW" dirty="0">
                    <a:solidFill>
                      <a:srgbClr val="114FFB"/>
                    </a:solidFill>
                  </a:rPr>
                  <a:t>Policy gradient algorithms search for a local maximum in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zh-TW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solidFill>
                      <a:srgbClr val="114FFB"/>
                    </a:solidFill>
                  </a:rPr>
                  <a:t> by ascending the gradient of the policy, w.r.t. parameters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TW" i="1" dirty="0">
                  <a:solidFill>
                    <a:srgbClr val="114FFB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zh-TW" altLang="zh-TW" dirty="0"/>
              </a:p>
              <a:p>
                <a:pPr marL="742950" lvl="2" indent="-342900">
                  <a:buClr>
                    <a:schemeClr val="tx2"/>
                  </a:buClr>
                  <a:buSzPct val="75000"/>
                  <a:buBlip>
                    <a:blip r:embed="rId2"/>
                  </a:buBlip>
                </a:pPr>
                <a:r>
                  <a:rPr lang="en-US" altLang="zh-TW" sz="22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TW" sz="220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TW" sz="22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20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zh-TW" altLang="zh-TW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2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TW" sz="2200" dirty="0"/>
                  <a:t> is the </a:t>
                </a:r>
                <a:r>
                  <a:rPr lang="en-US" altLang="zh-TW" sz="2200" dirty="0">
                    <a:solidFill>
                      <a:srgbClr val="114FFB"/>
                    </a:solidFill>
                  </a:rPr>
                  <a:t>policy gradient</a:t>
                </a:r>
                <a:endParaRPr lang="zh-TW" altLang="zh-TW" sz="2200" dirty="0">
                  <a:solidFill>
                    <a:srgbClr val="114FFB"/>
                  </a:solidFill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zh-TW" altLang="zh-TW" i="1">
                                        <a:solidFill>
                                          <a:srgbClr val="114FFB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i="1">
                                        <a:solidFill>
                                          <a:srgbClr val="114FFB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solidFill>
                                          <a:srgbClr val="114FFB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TW" i="1">
                                        <a:solidFill>
                                          <a:srgbClr val="114FFB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d>
                                      <m:dPr>
                                        <m:ctrlPr>
                                          <a:rPr lang="zh-TW" altLang="zh-TW" i="1">
                                            <a:solidFill>
                                              <a:srgbClr val="114FF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114FF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altLang="zh-TW" i="1">
                                        <a:solidFill>
                                          <a:srgbClr val="114FFB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zh-TW" i="1">
                                            <a:solidFill>
                                              <a:srgbClr val="114FF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114FF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114FF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solidFill>
                                      <a:srgbClr val="114FFB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zh-TW" altLang="zh-TW" i="1">
                                        <a:solidFill>
                                          <a:srgbClr val="114FFB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i="1">
                                        <a:solidFill>
                                          <a:srgbClr val="114FFB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solidFill>
                                          <a:srgbClr val="114FFB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TW" i="1">
                                        <a:solidFill>
                                          <a:srgbClr val="114FFB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d>
                                      <m:dPr>
                                        <m:ctrlPr>
                                          <a:rPr lang="zh-TW" altLang="zh-TW" i="1">
                                            <a:solidFill>
                                              <a:srgbClr val="114FF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114FF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altLang="zh-TW" i="1">
                                        <a:solidFill>
                                          <a:srgbClr val="114FFB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zh-TW" i="1">
                                            <a:solidFill>
                                              <a:srgbClr val="114FF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114FF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114FFB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pPr marL="742950" lvl="2" indent="-342900">
                  <a:buClr>
                    <a:schemeClr val="tx2"/>
                  </a:buClr>
                  <a:buSzPct val="75000"/>
                  <a:buBlip>
                    <a:blip r:embed="rId2"/>
                  </a:buBlip>
                </a:pPr>
                <a:r>
                  <a:rPr lang="en-US" altLang="zh-TW" sz="2200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200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altLang="zh-TW" sz="2200" dirty="0"/>
                  <a:t> is a step-size parameter</a:t>
                </a:r>
                <a:endParaRPr lang="zh-TW" altLang="zh-TW" sz="2200" dirty="0"/>
              </a:p>
              <a:p>
                <a:pPr lvl="1"/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099" b="-12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圖片 1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996952"/>
            <a:ext cx="2304256" cy="360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7437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Policy Objective Functions</a:t>
            </a:r>
            <a:endParaRPr lang="zh-TW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1657350"/>
                <a:ext cx="8153400" cy="4438650"/>
              </a:xfrm>
            </p:spPr>
            <p:txBody>
              <a:bodyPr>
                <a:normAutofit/>
              </a:bodyPr>
              <a:lstStyle/>
              <a:p>
                <a:pPr lvl="0"/>
                <a:r>
                  <a:rPr lang="en-US" altLang="zh-TW" dirty="0" smtClean="0"/>
                  <a:t>Goal: </a:t>
                </a:r>
              </a:p>
              <a:p>
                <a:pPr lvl="1"/>
                <a:r>
                  <a:rPr lang="en-US" altLang="zh-TW" dirty="0"/>
                  <a:t>given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zh-TW" dirty="0"/>
                  <a:t> with parameters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dirty="0"/>
                  <a:t>, </a:t>
                </a:r>
                <a:r>
                  <a:rPr lang="en-US" altLang="zh-TW" dirty="0">
                    <a:solidFill>
                      <a:srgbClr val="FC0128"/>
                    </a:solidFill>
                  </a:rPr>
                  <a:t>find best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FC0128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zh-TW" altLang="zh-TW" dirty="0">
                  <a:solidFill>
                    <a:srgbClr val="FC0128"/>
                  </a:solidFill>
                </a:endParaRPr>
              </a:p>
              <a:p>
                <a:pPr lvl="2"/>
                <a:r>
                  <a:rPr lang="en-US" altLang="zh-TW" dirty="0"/>
                  <a:t>What does the best mean? </a:t>
                </a:r>
              </a:p>
              <a:p>
                <a:pPr lvl="2"/>
                <a:r>
                  <a:rPr lang="en-US" altLang="zh-TW" dirty="0"/>
                  <a:t>How do we </a:t>
                </a:r>
                <a:r>
                  <a:rPr lang="en-US" altLang="zh-TW" dirty="0">
                    <a:solidFill>
                      <a:srgbClr val="FC0128"/>
                    </a:solidFill>
                  </a:rPr>
                  <a:t>measure the quality of a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solidFill>
                              <a:srgbClr val="FC012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FC0128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C0128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TW" dirty="0" smtClean="0"/>
                  <a:t>?</a:t>
                </a:r>
              </a:p>
              <a:p>
                <a:r>
                  <a:rPr lang="en-US" altLang="zh-TW" dirty="0" smtClean="0"/>
                  <a:t>Use objective function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zh-TW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TW" dirty="0" smtClean="0"/>
                  <a:t> </a:t>
                </a:r>
                <a:r>
                  <a:rPr lang="en-US" altLang="zh-TW" dirty="0" smtClean="0">
                    <a:solidFill>
                      <a:schemeClr val="tx1"/>
                    </a:solidFill>
                  </a:rPr>
                  <a:t>for 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measure the quality of a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 altLang="zh-TW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altLang="zh-TW" dirty="0" smtClean="0"/>
                  <a:t>Candidates for objective function:</a:t>
                </a:r>
              </a:p>
              <a:p>
                <a:pPr lvl="2"/>
                <a:r>
                  <a:rPr lang="en-US" altLang="zh-TW" dirty="0" smtClean="0">
                    <a:solidFill>
                      <a:schemeClr val="tx1"/>
                    </a:solidFill>
                  </a:rPr>
                  <a:t>Return </a:t>
                </a:r>
                <a:r>
                  <a:rPr lang="en-US" altLang="zh-TW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 REINFORCE</a:t>
                </a:r>
                <a:endParaRPr lang="en-US" altLang="zh-TW" dirty="0" smtClean="0">
                  <a:solidFill>
                    <a:schemeClr val="tx1"/>
                  </a:solidFill>
                </a:endParaRPr>
              </a:p>
              <a:p>
                <a:pPr lvl="2"/>
                <a:r>
                  <a:rPr lang="en-US" altLang="zh-TW" dirty="0" smtClean="0"/>
                  <a:t>Q-value </a:t>
                </a:r>
                <a:r>
                  <a:rPr lang="en-US" altLang="zh-TW" dirty="0" smtClean="0">
                    <a:sym typeface="Wingdings" panose="05000000000000000000" pitchFamily="2" charset="2"/>
                  </a:rPr>
                  <a:t> QAC (Q value Actor-Critic)</a:t>
                </a:r>
                <a:endParaRPr lang="en-US" altLang="zh-TW" dirty="0" smtClean="0"/>
              </a:p>
              <a:p>
                <a:pPr lvl="2"/>
                <a:r>
                  <a:rPr lang="en-US" altLang="zh-TW" dirty="0" smtClean="0">
                    <a:solidFill>
                      <a:schemeClr val="tx1"/>
                    </a:solidFill>
                  </a:rPr>
                  <a:t>Advantage </a:t>
                </a:r>
                <a:r>
                  <a:rPr lang="en-US" altLang="zh-TW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 A2C (Advantage Actor-Critic)</a:t>
                </a:r>
                <a:endParaRPr lang="en-US" altLang="zh-TW" dirty="0"/>
              </a:p>
              <a:p>
                <a:pPr lvl="2"/>
                <a:r>
                  <a:rPr lang="en-US" altLang="zh-TW" dirty="0" smtClean="0">
                    <a:solidFill>
                      <a:schemeClr val="tx1"/>
                    </a:solidFill>
                  </a:rPr>
                  <a:t>…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657350"/>
                <a:ext cx="8153400" cy="4438650"/>
              </a:xfrm>
              <a:blipFill>
                <a:blip r:embed="rId2"/>
                <a:stretch>
                  <a:fillRect t="-10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0695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等腰三角形 59"/>
          <p:cNvSpPr/>
          <p:nvPr/>
        </p:nvSpPr>
        <p:spPr>
          <a:xfrm rot="16200000">
            <a:off x="1076630" y="3831416"/>
            <a:ext cx="1087020" cy="1066726"/>
          </a:xfrm>
          <a:prstGeom prst="triangle">
            <a:avLst>
              <a:gd name="adj" fmla="val 48170"/>
            </a:avLst>
          </a:prstGeom>
          <a:solidFill>
            <a:srgbClr val="92D050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2123728" y="5070292"/>
                <a:ext cx="5556848" cy="16661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TW" altLang="en-US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p>
                      </m:sSup>
                      <m:d>
                        <m:dPr>
                          <m:ctrlP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TW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US" altLang="zh-TW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zh-TW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US" altLang="zh-TW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US" altLang="zh-TW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m:rPr>
                          <m:sty m:val="p"/>
                        </m:rPr>
                        <a:rPr lang="en-US" altLang="zh-TW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US" altLang="zh-TW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zh-TW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US" altLang="zh-TW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zh-TW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zh-TW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US" altLang="zh-TW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zh-TW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US" altLang="zh-TW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5070292"/>
                <a:ext cx="5556848" cy="16661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等腰三角形 58"/>
          <p:cNvSpPr/>
          <p:nvPr/>
        </p:nvSpPr>
        <p:spPr>
          <a:xfrm rot="16200000">
            <a:off x="5595787" y="4298454"/>
            <a:ext cx="1087020" cy="1066726"/>
          </a:xfrm>
          <a:prstGeom prst="triangle">
            <a:avLst>
              <a:gd name="adj" fmla="val 48170"/>
            </a:avLst>
          </a:prstGeom>
          <a:solidFill>
            <a:srgbClr val="92D050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38" name="群組 37"/>
          <p:cNvGrpSpPr/>
          <p:nvPr/>
        </p:nvGrpSpPr>
        <p:grpSpPr>
          <a:xfrm>
            <a:off x="4292292" y="4289334"/>
            <a:ext cx="3743743" cy="1087020"/>
            <a:chOff x="5327894" y="3457035"/>
            <a:chExt cx="3743743" cy="1087020"/>
          </a:xfrm>
        </p:grpSpPr>
        <p:sp>
          <p:nvSpPr>
            <p:cNvPr id="40" name="等腰三角形 39"/>
            <p:cNvSpPr/>
            <p:nvPr/>
          </p:nvSpPr>
          <p:spPr>
            <a:xfrm rot="16200000">
              <a:off x="5682860" y="3467182"/>
              <a:ext cx="1087020" cy="1066726"/>
            </a:xfrm>
            <a:prstGeom prst="triangle">
              <a:avLst>
                <a:gd name="adj" fmla="val 48170"/>
              </a:avLst>
            </a:prstGeom>
            <a:solidFill>
              <a:srgbClr val="92D050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1" name="群組 40"/>
            <p:cNvGrpSpPr/>
            <p:nvPr/>
          </p:nvGrpSpPr>
          <p:grpSpPr>
            <a:xfrm>
              <a:off x="5327894" y="3763096"/>
              <a:ext cx="3743743" cy="518018"/>
              <a:chOff x="3260999" y="4504875"/>
              <a:chExt cx="3743743" cy="518018"/>
            </a:xfrm>
          </p:grpSpPr>
          <p:cxnSp>
            <p:nvCxnSpPr>
              <p:cNvPr id="46" name="直線單箭頭接點 4"/>
              <p:cNvCxnSpPr>
                <a:cxnSpLocks noChangeShapeType="1"/>
              </p:cNvCxnSpPr>
              <p:nvPr/>
            </p:nvCxnSpPr>
            <p:spPr bwMode="auto">
              <a:xfrm flipV="1">
                <a:off x="3775053" y="4761409"/>
                <a:ext cx="623121" cy="4951"/>
              </a:xfrm>
              <a:prstGeom prst="straightConnector1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7" name="直線單箭頭接點 4"/>
              <p:cNvCxnSpPr>
                <a:cxnSpLocks noChangeShapeType="1"/>
              </p:cNvCxnSpPr>
              <p:nvPr/>
            </p:nvCxnSpPr>
            <p:spPr bwMode="auto">
              <a:xfrm>
                <a:off x="4912229" y="4761409"/>
                <a:ext cx="634516" cy="0"/>
              </a:xfrm>
              <a:prstGeom prst="straightConnector1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橢圓 47"/>
                  <p:cNvSpPr/>
                  <p:nvPr/>
                </p:nvSpPr>
                <p:spPr>
                  <a:xfrm>
                    <a:off x="3260999" y="4509826"/>
                    <a:ext cx="514055" cy="513067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32" name="橢圓 3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60999" y="4509826"/>
                    <a:ext cx="514055" cy="513067"/>
                  </a:xfrm>
                  <a:prstGeom prst="ellipse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橢圓 48"/>
                  <p:cNvSpPr/>
                  <p:nvPr/>
                </p:nvSpPr>
                <p:spPr>
                  <a:xfrm>
                    <a:off x="4398174" y="4504875"/>
                    <a:ext cx="514055" cy="513067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34" name="橢圓 3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98174" y="4504875"/>
                    <a:ext cx="514055" cy="513067"/>
                  </a:xfrm>
                  <a:prstGeom prst="ellipse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0" name="直線單箭頭接點 4"/>
              <p:cNvCxnSpPr>
                <a:cxnSpLocks noChangeShapeType="1"/>
              </p:cNvCxnSpPr>
              <p:nvPr/>
            </p:nvCxnSpPr>
            <p:spPr bwMode="auto">
              <a:xfrm flipV="1">
                <a:off x="5892635" y="4761407"/>
                <a:ext cx="634516" cy="3832"/>
              </a:xfrm>
              <a:prstGeom prst="straightConnector1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橢圓 50"/>
                  <p:cNvSpPr/>
                  <p:nvPr/>
                </p:nvSpPr>
                <p:spPr>
                  <a:xfrm>
                    <a:off x="6490687" y="4504875"/>
                    <a:ext cx="514055" cy="513067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12" name="橢圓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90687" y="4504875"/>
                    <a:ext cx="514055" cy="513067"/>
                  </a:xfrm>
                  <a:prstGeom prst="ellipse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2" name="矩形 51"/>
              <p:cNvSpPr/>
              <p:nvPr/>
            </p:nvSpPr>
            <p:spPr>
              <a:xfrm>
                <a:off x="5520186" y="4536161"/>
                <a:ext cx="4154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dirty="0"/>
                  <a:t>…</a:t>
                </a:r>
                <a:endParaRPr lang="zh-TW" altLang="en-US" dirty="0"/>
              </a:p>
            </p:txBody>
          </p:sp>
          <p:sp>
            <p:nvSpPr>
              <p:cNvPr id="53" name="圓角矩形 52"/>
              <p:cNvSpPr/>
              <p:nvPr/>
            </p:nvSpPr>
            <p:spPr>
              <a:xfrm flipH="1">
                <a:off x="6131459" y="4724650"/>
                <a:ext cx="60121" cy="75305"/>
              </a:xfrm>
              <a:prstGeom prst="roundRect">
                <a:avLst/>
              </a:prstGeom>
              <a:solidFill>
                <a:schemeClr val="tx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zh-TW" altLang="en-US" baseline="-25000" dirty="0"/>
              </a:p>
            </p:txBody>
          </p:sp>
          <p:sp>
            <p:nvSpPr>
              <p:cNvPr id="54" name="圓角矩形 53"/>
              <p:cNvSpPr/>
              <p:nvPr/>
            </p:nvSpPr>
            <p:spPr>
              <a:xfrm flipH="1">
                <a:off x="5134848" y="4723546"/>
                <a:ext cx="60121" cy="75305"/>
              </a:xfrm>
              <a:prstGeom prst="roundRect">
                <a:avLst/>
              </a:prstGeom>
              <a:solidFill>
                <a:schemeClr val="tx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zh-TW" altLang="en-US" baseline="-25000" dirty="0"/>
              </a:p>
            </p:txBody>
          </p:sp>
          <p:sp>
            <p:nvSpPr>
              <p:cNvPr id="55" name="圓角矩形 54"/>
              <p:cNvSpPr/>
              <p:nvPr/>
            </p:nvSpPr>
            <p:spPr>
              <a:xfrm flipH="1">
                <a:off x="4005461" y="4720827"/>
                <a:ext cx="60121" cy="75305"/>
              </a:xfrm>
              <a:prstGeom prst="roundRect">
                <a:avLst/>
              </a:prstGeom>
              <a:solidFill>
                <a:schemeClr val="tx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zh-TW" altLang="en-US" baseline="-25000" dirty="0"/>
              </a:p>
            </p:txBody>
          </p:sp>
        </p:grpSp>
        <p:cxnSp>
          <p:nvCxnSpPr>
            <p:cNvPr id="42" name="直線單箭頭接點 4"/>
            <p:cNvCxnSpPr>
              <a:cxnSpLocks noChangeShapeType="1"/>
              <a:stCxn id="48" idx="6"/>
            </p:cNvCxnSpPr>
            <p:nvPr/>
          </p:nvCxnSpPr>
          <p:spPr bwMode="auto">
            <a:xfrm>
              <a:off x="5841949" y="4024581"/>
              <a:ext cx="517320" cy="272390"/>
            </a:xfrm>
            <a:prstGeom prst="straightConnector1">
              <a:avLst/>
            </a:prstGeom>
            <a:noFill/>
            <a:ln w="28575" algn="ctr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" name="直線單箭頭接點 4"/>
            <p:cNvCxnSpPr>
              <a:cxnSpLocks noChangeShapeType="1"/>
              <a:stCxn id="48" idx="6"/>
            </p:cNvCxnSpPr>
            <p:nvPr/>
          </p:nvCxnSpPr>
          <p:spPr bwMode="auto">
            <a:xfrm flipV="1">
              <a:off x="5841949" y="3777012"/>
              <a:ext cx="563876" cy="247569"/>
            </a:xfrm>
            <a:prstGeom prst="straightConnector1">
              <a:avLst/>
            </a:prstGeom>
            <a:noFill/>
            <a:ln w="28575" algn="ctr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" name="圓角矩形 43"/>
            <p:cNvSpPr/>
            <p:nvPr/>
          </p:nvSpPr>
          <p:spPr>
            <a:xfrm flipH="1">
              <a:off x="6080652" y="3858179"/>
              <a:ext cx="60121" cy="75305"/>
            </a:xfrm>
            <a:prstGeom prst="roundRect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zh-TW" altLang="en-US" baseline="-25000" dirty="0"/>
            </a:p>
          </p:txBody>
        </p:sp>
        <p:sp>
          <p:nvSpPr>
            <p:cNvPr id="45" name="圓角矩形 44"/>
            <p:cNvSpPr/>
            <p:nvPr/>
          </p:nvSpPr>
          <p:spPr>
            <a:xfrm flipH="1">
              <a:off x="6078760" y="4117548"/>
              <a:ext cx="60121" cy="75305"/>
            </a:xfrm>
            <a:prstGeom prst="roundRect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zh-TW" altLang="en-US" baseline="-25000" dirty="0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Policy Objective Functions</a:t>
            </a:r>
            <a:endParaRPr lang="zh-TW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1657350"/>
                <a:ext cx="8153400" cy="1985236"/>
              </a:xfrm>
            </p:spPr>
            <p:txBody>
              <a:bodyPr>
                <a:normAutofit/>
              </a:bodyPr>
              <a:lstStyle/>
              <a:p>
                <a:pPr lvl="0"/>
                <a:r>
                  <a:rPr lang="en-US" altLang="zh-TW" dirty="0" smtClean="0"/>
                  <a:t>Use the </a:t>
                </a:r>
                <a:r>
                  <a:rPr lang="en-US" altLang="zh-TW" dirty="0">
                    <a:solidFill>
                      <a:srgbClr val="114FFB"/>
                    </a:solidFill>
                  </a:rPr>
                  <a:t>average reward per time-step</a:t>
                </a:r>
                <a:endParaRPr lang="zh-TW" altLang="zh-TW" dirty="0">
                  <a:solidFill>
                    <a:srgbClr val="114FFB"/>
                  </a:solidFill>
                </a:endParaRPr>
              </a:p>
              <a:p>
                <a:pPr marL="85725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𝑎𝑣𝑅</m:t>
                          </m:r>
                        </m:sub>
                      </m:sSub>
                      <m:d>
                        <m:d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zh-TW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TW" i="1">
                                      <a:solidFill>
                                        <a:srgbClr val="114FFB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solidFill>
                                        <a:srgbClr val="114FFB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zh-TW" altLang="en-US" i="1">
                                      <a:solidFill>
                                        <a:srgbClr val="114FFB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  <m:d>
                        <m:d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TW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nary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zh-TW" altLang="en-US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p>
                    </m:sSup>
                    <m:r>
                      <a:rPr lang="en-US" altLang="zh-TW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TW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solidFill>
                      <a:srgbClr val="114FFB"/>
                    </a:solidFill>
                  </a:rPr>
                  <a:t> is stationary distribution of Markov chain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zh-TW" altLang="zh-TW" dirty="0"/>
              </a:p>
              <a:p>
                <a:pPr lvl="1"/>
                <a:endParaRPr lang="zh-TW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657350"/>
                <a:ext cx="8153400" cy="1985236"/>
              </a:xfrm>
              <a:blipFill>
                <a:blip r:embed="rId23"/>
                <a:stretch>
                  <a:fillRect t="-24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023769" y="3578114"/>
                <a:ext cx="532545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zh-TW" altLang="en-US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p>
                    </m:sSup>
                    <m:r>
                      <a:rPr lang="en-US" altLang="zh-TW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TW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total probability for state </a:t>
                </a:r>
                <a:r>
                  <a:rPr lang="en-US" altLang="zh-TW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occurs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769" y="3578114"/>
                <a:ext cx="5325450" cy="369332"/>
              </a:xfrm>
              <a:prstGeom prst="rect">
                <a:avLst/>
              </a:prstGeom>
              <a:blipFill>
                <a:blip r:embed="rId24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群組 55"/>
          <p:cNvGrpSpPr/>
          <p:nvPr/>
        </p:nvGrpSpPr>
        <p:grpSpPr>
          <a:xfrm>
            <a:off x="900806" y="3840284"/>
            <a:ext cx="1129596" cy="1000582"/>
            <a:chOff x="3419872" y="3573016"/>
            <a:chExt cx="1129596" cy="10005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橢圓 6"/>
                <p:cNvSpPr/>
                <p:nvPr/>
              </p:nvSpPr>
              <p:spPr>
                <a:xfrm>
                  <a:off x="3419872" y="3873157"/>
                  <a:ext cx="514055" cy="513067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7" name="橢圓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872" y="3873157"/>
                  <a:ext cx="514055" cy="513067"/>
                </a:xfrm>
                <a:prstGeom prst="ellipse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" name="群組 12"/>
            <p:cNvGrpSpPr/>
            <p:nvPr/>
          </p:nvGrpSpPr>
          <p:grpSpPr>
            <a:xfrm>
              <a:off x="3939759" y="3832180"/>
              <a:ext cx="563876" cy="247569"/>
              <a:chOff x="1845695" y="4952290"/>
              <a:chExt cx="563876" cy="247569"/>
            </a:xfrm>
          </p:grpSpPr>
          <p:cxnSp>
            <p:nvCxnSpPr>
              <p:cNvPr id="11" name="直線單箭頭接點 4"/>
              <p:cNvCxnSpPr>
                <a:cxnSpLocks noChangeShapeType="1"/>
              </p:cNvCxnSpPr>
              <p:nvPr/>
            </p:nvCxnSpPr>
            <p:spPr bwMode="auto">
              <a:xfrm flipV="1">
                <a:off x="1845695" y="4952290"/>
                <a:ext cx="563876" cy="247569"/>
              </a:xfrm>
              <a:prstGeom prst="straightConnector1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2" name="圓角矩形 11"/>
              <p:cNvSpPr/>
              <p:nvPr/>
            </p:nvSpPr>
            <p:spPr>
              <a:xfrm flipH="1">
                <a:off x="2084398" y="5033457"/>
                <a:ext cx="60121" cy="75305"/>
              </a:xfrm>
              <a:prstGeom prst="roundRect">
                <a:avLst/>
              </a:prstGeom>
              <a:solidFill>
                <a:schemeClr val="tx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zh-TW" altLang="en-US" baseline="-25000" dirty="0"/>
              </a:p>
            </p:txBody>
          </p:sp>
        </p:grpSp>
        <p:grpSp>
          <p:nvGrpSpPr>
            <p:cNvPr id="20" name="群組 19"/>
            <p:cNvGrpSpPr/>
            <p:nvPr/>
          </p:nvGrpSpPr>
          <p:grpSpPr>
            <a:xfrm flipV="1">
              <a:off x="3945401" y="4160916"/>
              <a:ext cx="563876" cy="247569"/>
              <a:chOff x="1845695" y="4952290"/>
              <a:chExt cx="563876" cy="247569"/>
            </a:xfrm>
          </p:grpSpPr>
          <p:cxnSp>
            <p:nvCxnSpPr>
              <p:cNvPr id="21" name="直線單箭頭接點 4"/>
              <p:cNvCxnSpPr>
                <a:cxnSpLocks noChangeShapeType="1"/>
              </p:cNvCxnSpPr>
              <p:nvPr/>
            </p:nvCxnSpPr>
            <p:spPr bwMode="auto">
              <a:xfrm flipV="1">
                <a:off x="1845695" y="4952290"/>
                <a:ext cx="563876" cy="247569"/>
              </a:xfrm>
              <a:prstGeom prst="straightConnector1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2" name="圓角矩形 21"/>
              <p:cNvSpPr/>
              <p:nvPr/>
            </p:nvSpPr>
            <p:spPr>
              <a:xfrm flipH="1">
                <a:off x="2084398" y="5033457"/>
                <a:ext cx="60121" cy="75305"/>
              </a:xfrm>
              <a:prstGeom prst="roundRect">
                <a:avLst/>
              </a:prstGeom>
              <a:solidFill>
                <a:schemeClr val="tx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zh-TW" altLang="en-US" baseline="-25000" dirty="0"/>
              </a:p>
            </p:txBody>
          </p:sp>
        </p:grpSp>
        <p:sp>
          <p:nvSpPr>
            <p:cNvPr id="33" name="文字方塊 32"/>
            <p:cNvSpPr txBox="1"/>
            <p:nvPr/>
          </p:nvSpPr>
          <p:spPr>
            <a:xfrm>
              <a:off x="4087803" y="3966009"/>
              <a:ext cx="461665" cy="35119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TW" dirty="0"/>
                <a:t>…</a:t>
              </a:r>
              <a:endParaRPr lang="zh-TW" altLang="en-US" dirty="0"/>
            </a:p>
          </p:txBody>
        </p:sp>
        <p:sp>
          <p:nvSpPr>
            <p:cNvPr id="35" name="橢圓 34"/>
            <p:cNvSpPr/>
            <p:nvPr/>
          </p:nvSpPr>
          <p:spPr bwMode="auto">
            <a:xfrm>
              <a:off x="4049508" y="3573016"/>
              <a:ext cx="420769" cy="1000582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細明體" pitchFamily="49" charset="-120"/>
                <a:ea typeface="細明體" pitchFamily="49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349086" y="5001702"/>
                <a:ext cx="243760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1-step average reward: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TW" altLang="zh-TW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zh-TW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nary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bSup>
                      <m:sSubSupPr>
                        <m:ctrlPr>
                          <a:rPr lang="zh-TW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</m:oMath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086" y="5001702"/>
                <a:ext cx="2437603" cy="646331"/>
              </a:xfrm>
              <a:prstGeom prst="rect">
                <a:avLst/>
              </a:prstGeom>
              <a:blipFill>
                <a:blip r:embed="rId26"/>
                <a:stretch>
                  <a:fillRect l="-13750" t="-25234" b="-1046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橢圓 57"/>
              <p:cNvSpPr/>
              <p:nvPr/>
            </p:nvSpPr>
            <p:spPr>
              <a:xfrm>
                <a:off x="3081136" y="4318750"/>
                <a:ext cx="514055" cy="513067"/>
              </a:xfrm>
              <a:prstGeom prst="ellipse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58" name="橢圓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36" y="4318750"/>
                <a:ext cx="514055" cy="513067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弧形接點 23"/>
          <p:cNvCxnSpPr>
            <a:stCxn id="58" idx="6"/>
            <a:endCxn id="48" idx="2"/>
          </p:cNvCxnSpPr>
          <p:nvPr/>
        </p:nvCxnSpPr>
        <p:spPr bwMode="auto">
          <a:xfrm>
            <a:off x="3595191" y="4575284"/>
            <a:ext cx="697101" cy="281596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3780883" y="3993566"/>
                <a:ext cx="17929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  <m:r>
                            <a:rPr lang="en-US" altLang="zh-TW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zh-TW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US" altLang="zh-TW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883" y="3993566"/>
                <a:ext cx="1792991" cy="369332"/>
              </a:xfrm>
              <a:prstGeom prst="rect">
                <a:avLst/>
              </a:prstGeom>
              <a:blipFill>
                <a:blip r:embed="rId2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9535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One-Step MDPs</a:t>
            </a:r>
            <a:endParaRPr lang="zh-TW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en-US" altLang="zh-TW" dirty="0" smtClean="0"/>
                  <a:t>Consider a simple class of </a:t>
                </a:r>
                <a:r>
                  <a:rPr lang="en-US" altLang="zh-TW" dirty="0">
                    <a:solidFill>
                      <a:srgbClr val="114FFB"/>
                    </a:solidFill>
                  </a:rPr>
                  <a:t>one-step MDPs</a:t>
                </a:r>
                <a:endParaRPr lang="zh-TW" altLang="zh-TW" dirty="0">
                  <a:solidFill>
                    <a:srgbClr val="114FFB"/>
                  </a:solidFill>
                </a:endParaRPr>
              </a:p>
              <a:p>
                <a:pPr lvl="0"/>
                <a:r>
                  <a:rPr lang="en-US" altLang="zh-TW" dirty="0"/>
                  <a:t>Starting in state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zh-TW" dirty="0"/>
              </a:p>
              <a:p>
                <a:pPr lvl="0"/>
                <a:r>
                  <a:rPr lang="en-US" altLang="zh-TW" dirty="0"/>
                  <a:t>Terminating after one time-step with reward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zh-TW" altLang="zh-TW" dirty="0"/>
              </a:p>
              <a:p>
                <a:pPr lvl="0"/>
                <a:r>
                  <a:rPr lang="en-US" altLang="zh-TW" dirty="0"/>
                  <a:t>Use likelihood ratios to compute the policy gradient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	 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TW" altLang="zh-TW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nary>
                    <m:d>
                      <m:d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nary>
                    <m:r>
                      <a:rPr lang="en-US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zh-TW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zh-TW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TW" altLang="zh-TW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nary>
                      <m:d>
                        <m:d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sSub>
                        <m:sSub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nary>
                      <m:d>
                        <m:d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TW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TW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  <m:sSub>
                        <m:sSub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nary>
                      <m:d>
                        <m:d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TW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sSub>
                            <m:sSubPr>
                              <m:ctrlPr>
                                <a:rPr lang="zh-TW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TW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TW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zh-TW" altLang="zh-TW" dirty="0" smtClean="0"/>
              </a:p>
              <a:p>
                <a:pPr marL="0" indent="0">
                  <a:buNone/>
                </a:pPr>
                <a:r>
                  <a:rPr lang="en-US" altLang="zh-TW" dirty="0" smtClean="0"/>
                  <a:t> </a:t>
                </a:r>
                <a:endParaRPr lang="zh-TW" altLang="zh-TW" dirty="0" smtClean="0"/>
              </a:p>
              <a:p>
                <a:pPr marL="0" lvl="0" indent="0">
                  <a:buNone/>
                </a:pPr>
                <a:endParaRPr lang="zh-TW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099" b="-10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等腰三角形 3"/>
          <p:cNvSpPr/>
          <p:nvPr/>
        </p:nvSpPr>
        <p:spPr>
          <a:xfrm rot="16200000">
            <a:off x="6938117" y="1278907"/>
            <a:ext cx="1087020" cy="1066726"/>
          </a:xfrm>
          <a:prstGeom prst="triangle">
            <a:avLst>
              <a:gd name="adj" fmla="val 48170"/>
            </a:avLst>
          </a:prstGeom>
          <a:solidFill>
            <a:srgbClr val="92D050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6762293" y="1287775"/>
            <a:ext cx="1129596" cy="1000582"/>
            <a:chOff x="3419872" y="3573016"/>
            <a:chExt cx="1129596" cy="10005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橢圓 5"/>
                <p:cNvSpPr/>
                <p:nvPr/>
              </p:nvSpPr>
              <p:spPr>
                <a:xfrm>
                  <a:off x="3419872" y="3873157"/>
                  <a:ext cx="514055" cy="513067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6" name="橢圓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872" y="3873157"/>
                  <a:ext cx="514055" cy="513067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群組 6"/>
            <p:cNvGrpSpPr/>
            <p:nvPr/>
          </p:nvGrpSpPr>
          <p:grpSpPr>
            <a:xfrm>
              <a:off x="3939759" y="3832180"/>
              <a:ext cx="563876" cy="247569"/>
              <a:chOff x="1845695" y="4952290"/>
              <a:chExt cx="563876" cy="247569"/>
            </a:xfrm>
          </p:grpSpPr>
          <p:cxnSp>
            <p:nvCxnSpPr>
              <p:cNvPr id="13" name="直線單箭頭接點 4"/>
              <p:cNvCxnSpPr>
                <a:cxnSpLocks noChangeShapeType="1"/>
              </p:cNvCxnSpPr>
              <p:nvPr/>
            </p:nvCxnSpPr>
            <p:spPr bwMode="auto">
              <a:xfrm flipV="1">
                <a:off x="1845695" y="4952290"/>
                <a:ext cx="563876" cy="247569"/>
              </a:xfrm>
              <a:prstGeom prst="straightConnector1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4" name="圓角矩形 13"/>
              <p:cNvSpPr/>
              <p:nvPr/>
            </p:nvSpPr>
            <p:spPr>
              <a:xfrm flipH="1">
                <a:off x="2084398" y="5033457"/>
                <a:ext cx="60121" cy="75305"/>
              </a:xfrm>
              <a:prstGeom prst="roundRect">
                <a:avLst/>
              </a:prstGeom>
              <a:solidFill>
                <a:schemeClr val="tx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zh-TW" altLang="en-US" baseline="-25000" dirty="0"/>
              </a:p>
            </p:txBody>
          </p:sp>
        </p:grpSp>
        <p:grpSp>
          <p:nvGrpSpPr>
            <p:cNvPr id="8" name="群組 7"/>
            <p:cNvGrpSpPr/>
            <p:nvPr/>
          </p:nvGrpSpPr>
          <p:grpSpPr>
            <a:xfrm flipV="1">
              <a:off x="3945401" y="4160916"/>
              <a:ext cx="563876" cy="247569"/>
              <a:chOff x="1845695" y="4952290"/>
              <a:chExt cx="563876" cy="247569"/>
            </a:xfrm>
          </p:grpSpPr>
          <p:cxnSp>
            <p:nvCxnSpPr>
              <p:cNvPr id="11" name="直線單箭頭接點 4"/>
              <p:cNvCxnSpPr>
                <a:cxnSpLocks noChangeShapeType="1"/>
              </p:cNvCxnSpPr>
              <p:nvPr/>
            </p:nvCxnSpPr>
            <p:spPr bwMode="auto">
              <a:xfrm flipV="1">
                <a:off x="1845695" y="4952290"/>
                <a:ext cx="563876" cy="247569"/>
              </a:xfrm>
              <a:prstGeom prst="straightConnector1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2" name="圓角矩形 11"/>
              <p:cNvSpPr/>
              <p:nvPr/>
            </p:nvSpPr>
            <p:spPr>
              <a:xfrm flipH="1">
                <a:off x="2084398" y="5033457"/>
                <a:ext cx="60121" cy="75305"/>
              </a:xfrm>
              <a:prstGeom prst="roundRect">
                <a:avLst/>
              </a:prstGeom>
              <a:solidFill>
                <a:schemeClr val="tx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zh-TW" altLang="en-US" baseline="-25000" dirty="0"/>
              </a:p>
            </p:txBody>
          </p:sp>
        </p:grpSp>
        <p:sp>
          <p:nvSpPr>
            <p:cNvPr id="9" name="文字方塊 8"/>
            <p:cNvSpPr txBox="1"/>
            <p:nvPr/>
          </p:nvSpPr>
          <p:spPr>
            <a:xfrm>
              <a:off x="4087803" y="3966009"/>
              <a:ext cx="461665" cy="35119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TW" dirty="0"/>
                <a:t>…</a:t>
              </a:r>
              <a:endParaRPr lang="zh-TW" altLang="en-US" dirty="0"/>
            </a:p>
          </p:txBody>
        </p:sp>
        <p:sp>
          <p:nvSpPr>
            <p:cNvPr id="10" name="橢圓 9"/>
            <p:cNvSpPr/>
            <p:nvPr/>
          </p:nvSpPr>
          <p:spPr bwMode="auto">
            <a:xfrm>
              <a:off x="4049508" y="3573016"/>
              <a:ext cx="420769" cy="1000582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細明體" pitchFamily="49" charset="-120"/>
                <a:ea typeface="細明體" pitchFamily="49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橢圓 14"/>
              <p:cNvSpPr/>
              <p:nvPr/>
            </p:nvSpPr>
            <p:spPr>
              <a:xfrm>
                <a:off x="7930184" y="1570130"/>
                <a:ext cx="514055" cy="513067"/>
              </a:xfrm>
              <a:prstGeom prst="ellipse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15" name="橢圓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184" y="1570130"/>
                <a:ext cx="514055" cy="51306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單箭頭接點 4"/>
          <p:cNvCxnSpPr>
            <a:cxnSpLocks noChangeShapeType="1"/>
          </p:cNvCxnSpPr>
          <p:nvPr/>
        </p:nvCxnSpPr>
        <p:spPr bwMode="auto">
          <a:xfrm flipV="1">
            <a:off x="7293006" y="1826664"/>
            <a:ext cx="634516" cy="3832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圓角矩形 16"/>
          <p:cNvSpPr/>
          <p:nvPr/>
        </p:nvSpPr>
        <p:spPr>
          <a:xfrm flipH="1">
            <a:off x="7531830" y="1789907"/>
            <a:ext cx="60121" cy="75305"/>
          </a:xfrm>
          <a:prstGeom prst="roundRect">
            <a:avLst/>
          </a:prstGeom>
          <a:solidFill>
            <a:schemeClr val="tx1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1"/>
          <a:lstStyle/>
          <a:p>
            <a:pPr algn="ctr"/>
            <a:endParaRPr lang="zh-TW" alt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805569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Score Function</a:t>
            </a:r>
            <a:endParaRPr lang="zh-TW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en-US" altLang="zh-TW" dirty="0"/>
                  <a:t>We now compute the policy gradient analytically</a:t>
                </a:r>
                <a:endParaRPr lang="zh-TW" altLang="zh-TW" dirty="0"/>
              </a:p>
              <a:p>
                <a:pPr lvl="0"/>
                <a:r>
                  <a:rPr lang="en-US" altLang="zh-TW" dirty="0"/>
                  <a:t>Assume </a:t>
                </a:r>
              </a:p>
              <a:p>
                <a:pPr lvl="1"/>
                <a:r>
                  <a:rPr lang="en-US" altLang="zh-TW" dirty="0"/>
                  <a:t>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TW" dirty="0"/>
                  <a:t> is differentiable whenever it is non-zero</a:t>
                </a:r>
                <a:endParaRPr lang="zh-TW" altLang="zh-TW" dirty="0"/>
              </a:p>
              <a:p>
                <a:pPr lvl="1"/>
                <a:r>
                  <a:rPr lang="en-US" altLang="zh-TW" dirty="0"/>
                  <a:t>we know the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zh-TW" altLang="zh-TW" dirty="0"/>
              </a:p>
              <a:p>
                <a:r>
                  <a:rPr lang="en-US" altLang="zh-TW" dirty="0">
                    <a:solidFill>
                      <a:srgbClr val="FC0128"/>
                    </a:solidFill>
                  </a:rPr>
                  <a:t>Likelihood</a:t>
                </a:r>
                <a:r>
                  <a:rPr lang="en-US" altLang="zh-TW" dirty="0">
                    <a:solidFill>
                      <a:srgbClr val="114FFB"/>
                    </a:solidFill>
                  </a:rPr>
                  <a:t> ratios exploit the following identity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f>
                        <m:f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TW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TW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zh-TW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TW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TW" altLang="zh-TW" sz="2000" dirty="0">
                  <a:solidFill>
                    <a:srgbClr val="114FFB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TW" dirty="0">
                    <a:solidFill>
                      <a:srgbClr val="114FFB"/>
                    </a:solidFill>
                  </a:rPr>
                  <a:t> </a:t>
                </a:r>
                <a:r>
                  <a:rPr lang="zh-TW" altLang="en-US" dirty="0">
                    <a:solidFill>
                      <a:srgbClr val="114FFB"/>
                    </a:solidFill>
                  </a:rPr>
                  <a:t>　</a:t>
                </a:r>
                <a14:m>
                  <m:oMath xmlns:m="http://schemas.openxmlformats.org/officeDocument/2006/math">
                    <m:r>
                      <a:rPr lang="zh-TW" altLang="en-US" i="1" dirty="0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　　　　　　　　　</m:t>
                    </m:r>
                    <m:r>
                      <a:rPr lang="en-US" altLang="zh-TW" i="1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zh-TW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sSub>
                      <m:sSubPr>
                        <m:ctrlPr>
                          <a:rPr lang="zh-TW" altLang="zh-TW" i="1" smtClean="0">
                            <a:solidFill>
                              <a:srgbClr val="FC012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>
                            <a:solidFill>
                              <a:srgbClr val="FC0128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C0128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i="1">
                            <a:solidFill>
                              <a:srgbClr val="FC012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zh-TW" altLang="zh-TW" i="1">
                            <a:solidFill>
                              <a:srgbClr val="FC012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rgbClr val="FC0128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zh-TW" i="1">
                            <a:solidFill>
                              <a:srgbClr val="FC012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solidFill>
                              <a:srgbClr val="FC0128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C0128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zh-TW" altLang="zh-TW" i="1">
                            <a:solidFill>
                              <a:srgbClr val="FC012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FC0128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>
                            <a:solidFill>
                              <a:srgbClr val="FC012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solidFill>
                              <a:srgbClr val="FC012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zh-TW" altLang="zh-TW" sz="2000" dirty="0">
                  <a:solidFill>
                    <a:srgbClr val="114FFB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 smtClean="0">
                            <a:solidFill>
                              <a:srgbClr val="FC012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>
                            <a:solidFill>
                              <a:srgbClr val="FC0128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TW">
                            <a:solidFill>
                              <a:srgbClr val="FC0128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>
                            <a:solidFill>
                              <a:srgbClr val="FC012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zh-TW" altLang="zh-TW" i="1">
                            <a:solidFill>
                              <a:srgbClr val="FC012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rgbClr val="FC0128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zh-TW">
                            <a:solidFill>
                              <a:srgbClr val="FC012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>
                            <a:solidFill>
                              <a:srgbClr val="FC0128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>
                            <a:solidFill>
                              <a:srgbClr val="FC0128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zh-TW" altLang="zh-TW" i="1">
                            <a:solidFill>
                              <a:srgbClr val="FC012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>
                            <a:solidFill>
                              <a:srgbClr val="FC0128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>
                            <a:solidFill>
                              <a:srgbClr val="FC012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>
                            <a:solidFill>
                              <a:srgbClr val="FC012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zh-TW" dirty="0"/>
                  <a:t> is called the </a:t>
                </a:r>
                <a:r>
                  <a:rPr lang="en-US" altLang="zh-TW" dirty="0">
                    <a:solidFill>
                      <a:srgbClr val="FC0128"/>
                    </a:solidFill>
                  </a:rPr>
                  <a:t>score function.</a:t>
                </a:r>
                <a:endParaRPr lang="en-US" altLang="zh-TW" dirty="0"/>
              </a:p>
              <a:p>
                <a:pPr marL="457200" lvl="1" indent="0">
                  <a:buNone/>
                </a:pPr>
                <a:endParaRPr kumimoji="1" lang="en-US" altLang="zh-TW" sz="2000" baseline="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0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6521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One-Step MDPs</a:t>
            </a:r>
            <a:endParaRPr lang="zh-TW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en-US" altLang="zh-TW" dirty="0"/>
                  <a:t>Consider a simple class of </a:t>
                </a:r>
                <a:r>
                  <a:rPr lang="en-US" altLang="zh-TW" dirty="0">
                    <a:solidFill>
                      <a:srgbClr val="114FFB"/>
                    </a:solidFill>
                  </a:rPr>
                  <a:t>one-step MDPs</a:t>
                </a:r>
                <a:endParaRPr lang="zh-TW" altLang="zh-TW" dirty="0">
                  <a:solidFill>
                    <a:srgbClr val="114FFB"/>
                  </a:solidFill>
                </a:endParaRPr>
              </a:p>
              <a:p>
                <a:pPr lvl="0"/>
                <a:r>
                  <a:rPr lang="en-US" altLang="zh-TW" dirty="0"/>
                  <a:t>Starting in state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zh-TW" dirty="0"/>
              </a:p>
              <a:p>
                <a:pPr lvl="0"/>
                <a:r>
                  <a:rPr lang="en-US" altLang="zh-TW" dirty="0"/>
                  <a:t>Terminating after one time-step with reward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zh-TW" altLang="zh-TW" dirty="0"/>
              </a:p>
              <a:p>
                <a:pPr lvl="0"/>
                <a:r>
                  <a:rPr lang="en-US" altLang="zh-TW" dirty="0"/>
                  <a:t>Use likelihood ratios to compute the policy gradient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	 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zh-TW" altLang="zh-TW" dirty="0"/>
              </a:p>
              <a:p>
                <a:pPr marL="0" indent="0">
                  <a:buNone/>
                </a:pPr>
                <a:r>
                  <a:rPr lang="zh-TW" altLang="en-US" dirty="0"/>
                  <a:t>　</a:t>
                </a:r>
                <a:r>
                  <a:rPr lang="en-US" altLang="zh-TW" dirty="0"/>
                  <a:t>	 </a:t>
                </a:r>
                <a:r>
                  <a:rPr lang="zh-TW" altLang="en-US" dirty="0"/>
                  <a:t>　</a:t>
                </a:r>
                <a14:m>
                  <m:oMath xmlns:m="http://schemas.openxmlformats.org/officeDocument/2006/math">
                    <m:r>
                      <a:rPr lang="zh-TW" altLang="en-US" i="1" dirty="0">
                        <a:latin typeface="Cambria Math" panose="02040503050406030204" pitchFamily="18" charset="0"/>
                      </a:rPr>
                      <m:t>　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nary>
                    <m:d>
                      <m:d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nary>
                    <m:r>
                      <a:rPr lang="en-US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zh-TW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zh-TW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TW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nary>
                      <m:d>
                        <m:dPr>
                          <m:ctrlPr>
                            <a:rPr lang="zh-TW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TW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TW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zh-TW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sSub>
                        <m:sSub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sSub>
                        <m:sSub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altLang="zh-TW" i="1" dirty="0"/>
              </a:p>
              <a:p>
                <a:pPr marL="0" indent="0">
                  <a:buNone/>
                </a:pPr>
                <a:r>
                  <a:rPr lang="en-US" altLang="zh-TW" dirty="0"/>
                  <a:t>	</a:t>
                </a:r>
                <a:r>
                  <a:rPr lang="zh-TW" altLang="en-US" dirty="0"/>
                  <a:t>　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　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zh-TW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zh-TW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i="1" smtClean="0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sSub>
                          <m:sSubPr>
                            <m:ctrlPr>
                              <a:rPr lang="zh-TW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zh-TW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TW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altLang="zh-TW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zh-TW" altLang="zh-TW" dirty="0"/>
              </a:p>
              <a:p>
                <a:r>
                  <a:rPr lang="en-US" altLang="zh-TW" dirty="0"/>
                  <a:t> </a:t>
                </a:r>
                <a:endParaRPr lang="zh-TW" altLang="zh-TW" dirty="0"/>
              </a:p>
              <a:p>
                <a:pPr marL="0" lvl="0" indent="0">
                  <a:buNone/>
                </a:pPr>
                <a:endParaRPr lang="zh-TW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099" b="-3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等腰三角形 3"/>
          <p:cNvSpPr/>
          <p:nvPr/>
        </p:nvSpPr>
        <p:spPr>
          <a:xfrm rot="16200000">
            <a:off x="6938117" y="1278907"/>
            <a:ext cx="1087020" cy="1066726"/>
          </a:xfrm>
          <a:prstGeom prst="triangle">
            <a:avLst>
              <a:gd name="adj" fmla="val 48170"/>
            </a:avLst>
          </a:prstGeom>
          <a:solidFill>
            <a:srgbClr val="92D050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6762293" y="1287775"/>
            <a:ext cx="1129596" cy="1000582"/>
            <a:chOff x="3419872" y="3573016"/>
            <a:chExt cx="1129596" cy="10005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橢圓 5"/>
                <p:cNvSpPr/>
                <p:nvPr/>
              </p:nvSpPr>
              <p:spPr>
                <a:xfrm>
                  <a:off x="3419872" y="3873157"/>
                  <a:ext cx="514055" cy="513067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6" name="橢圓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872" y="3873157"/>
                  <a:ext cx="514055" cy="513067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群組 6"/>
            <p:cNvGrpSpPr/>
            <p:nvPr/>
          </p:nvGrpSpPr>
          <p:grpSpPr>
            <a:xfrm>
              <a:off x="3939759" y="3832180"/>
              <a:ext cx="563876" cy="247569"/>
              <a:chOff x="1845695" y="4952290"/>
              <a:chExt cx="563876" cy="247569"/>
            </a:xfrm>
          </p:grpSpPr>
          <p:cxnSp>
            <p:nvCxnSpPr>
              <p:cNvPr id="13" name="直線單箭頭接點 4"/>
              <p:cNvCxnSpPr>
                <a:cxnSpLocks noChangeShapeType="1"/>
              </p:cNvCxnSpPr>
              <p:nvPr/>
            </p:nvCxnSpPr>
            <p:spPr bwMode="auto">
              <a:xfrm flipV="1">
                <a:off x="1845695" y="4952290"/>
                <a:ext cx="563876" cy="247569"/>
              </a:xfrm>
              <a:prstGeom prst="straightConnector1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4" name="圓角矩形 13"/>
              <p:cNvSpPr/>
              <p:nvPr/>
            </p:nvSpPr>
            <p:spPr>
              <a:xfrm flipH="1">
                <a:off x="2084398" y="5033457"/>
                <a:ext cx="60121" cy="75305"/>
              </a:xfrm>
              <a:prstGeom prst="roundRect">
                <a:avLst/>
              </a:prstGeom>
              <a:solidFill>
                <a:schemeClr val="tx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zh-TW" altLang="en-US" baseline="-25000" dirty="0"/>
              </a:p>
            </p:txBody>
          </p:sp>
        </p:grpSp>
        <p:grpSp>
          <p:nvGrpSpPr>
            <p:cNvPr id="8" name="群組 7"/>
            <p:cNvGrpSpPr/>
            <p:nvPr/>
          </p:nvGrpSpPr>
          <p:grpSpPr>
            <a:xfrm flipV="1">
              <a:off x="3945401" y="4160916"/>
              <a:ext cx="563876" cy="247569"/>
              <a:chOff x="1845695" y="4952290"/>
              <a:chExt cx="563876" cy="247569"/>
            </a:xfrm>
          </p:grpSpPr>
          <p:cxnSp>
            <p:nvCxnSpPr>
              <p:cNvPr id="11" name="直線單箭頭接點 4"/>
              <p:cNvCxnSpPr>
                <a:cxnSpLocks noChangeShapeType="1"/>
              </p:cNvCxnSpPr>
              <p:nvPr/>
            </p:nvCxnSpPr>
            <p:spPr bwMode="auto">
              <a:xfrm flipV="1">
                <a:off x="1845695" y="4952290"/>
                <a:ext cx="563876" cy="247569"/>
              </a:xfrm>
              <a:prstGeom prst="straightConnector1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2" name="圓角矩形 11"/>
              <p:cNvSpPr/>
              <p:nvPr/>
            </p:nvSpPr>
            <p:spPr>
              <a:xfrm flipH="1">
                <a:off x="2084398" y="5033457"/>
                <a:ext cx="60121" cy="75305"/>
              </a:xfrm>
              <a:prstGeom prst="roundRect">
                <a:avLst/>
              </a:prstGeom>
              <a:solidFill>
                <a:schemeClr val="tx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zh-TW" altLang="en-US" baseline="-25000" dirty="0"/>
              </a:p>
            </p:txBody>
          </p:sp>
        </p:grpSp>
        <p:sp>
          <p:nvSpPr>
            <p:cNvPr id="9" name="文字方塊 8"/>
            <p:cNvSpPr txBox="1"/>
            <p:nvPr/>
          </p:nvSpPr>
          <p:spPr>
            <a:xfrm>
              <a:off x="4087803" y="3966009"/>
              <a:ext cx="461665" cy="35119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TW" dirty="0"/>
                <a:t>…</a:t>
              </a:r>
              <a:endParaRPr lang="zh-TW" altLang="en-US" dirty="0"/>
            </a:p>
          </p:txBody>
        </p:sp>
        <p:sp>
          <p:nvSpPr>
            <p:cNvPr id="10" name="橢圓 9"/>
            <p:cNvSpPr/>
            <p:nvPr/>
          </p:nvSpPr>
          <p:spPr bwMode="auto">
            <a:xfrm>
              <a:off x="4049508" y="3573016"/>
              <a:ext cx="420769" cy="1000582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細明體" pitchFamily="49" charset="-120"/>
                <a:ea typeface="細明體" pitchFamily="49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橢圓 14"/>
              <p:cNvSpPr/>
              <p:nvPr/>
            </p:nvSpPr>
            <p:spPr>
              <a:xfrm>
                <a:off x="7930184" y="1570130"/>
                <a:ext cx="514055" cy="513067"/>
              </a:xfrm>
              <a:prstGeom prst="ellipse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15" name="橢圓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184" y="1570130"/>
                <a:ext cx="514055" cy="51306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單箭頭接點 4"/>
          <p:cNvCxnSpPr>
            <a:cxnSpLocks noChangeShapeType="1"/>
          </p:cNvCxnSpPr>
          <p:nvPr/>
        </p:nvCxnSpPr>
        <p:spPr bwMode="auto">
          <a:xfrm flipV="1">
            <a:off x="7293006" y="1826664"/>
            <a:ext cx="634516" cy="3832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圓角矩形 16"/>
          <p:cNvSpPr/>
          <p:nvPr/>
        </p:nvSpPr>
        <p:spPr>
          <a:xfrm flipH="1">
            <a:off x="7531830" y="1789907"/>
            <a:ext cx="60121" cy="75305"/>
          </a:xfrm>
          <a:prstGeom prst="roundRect">
            <a:avLst/>
          </a:prstGeom>
          <a:solidFill>
            <a:schemeClr val="tx1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1"/>
          <a:lstStyle/>
          <a:p>
            <a:pPr algn="ctr"/>
            <a:endParaRPr lang="zh-TW" alt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4103520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Policy Gradient Theorem</a:t>
            </a:r>
            <a:endParaRPr lang="zh-TW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1657350"/>
                <a:ext cx="8350696" cy="4438650"/>
              </a:xfrm>
            </p:spPr>
            <p:txBody>
              <a:bodyPr/>
              <a:lstStyle/>
              <a:p>
                <a:pPr lvl="0"/>
                <a:r>
                  <a:rPr lang="en-US" altLang="zh-TW" dirty="0"/>
                  <a:t>Comments:</a:t>
                </a:r>
              </a:p>
              <a:p>
                <a:pPr lvl="1"/>
                <a:r>
                  <a:rPr lang="en-US" altLang="zh-TW" dirty="0"/>
                  <a:t>The policy gradient theorem </a:t>
                </a:r>
                <a:r>
                  <a:rPr lang="en-US" altLang="zh-TW" dirty="0">
                    <a:solidFill>
                      <a:srgbClr val="114FFB"/>
                    </a:solidFill>
                  </a:rPr>
                  <a:t>generalizes the likelihood ratio approach to multi-step MDPs</a:t>
                </a:r>
                <a:endParaRPr lang="zh-TW" altLang="zh-TW" dirty="0">
                  <a:solidFill>
                    <a:srgbClr val="114FFB"/>
                  </a:solidFill>
                </a:endParaRPr>
              </a:p>
              <a:p>
                <a:pPr lvl="1"/>
                <a:r>
                  <a:rPr lang="en-US" altLang="zh-TW" dirty="0">
                    <a:solidFill>
                      <a:srgbClr val="114FFB"/>
                    </a:solidFill>
                  </a:rPr>
                  <a:t>Replaces instantaneous reward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TW" dirty="0">
                    <a:solidFill>
                      <a:srgbClr val="114FFB"/>
                    </a:solidFill>
                  </a:rPr>
                  <a:t> with long-term value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zh-TW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zh-TW" altLang="zh-TW" dirty="0"/>
              </a:p>
              <a:p>
                <a:pPr lvl="1"/>
                <a:r>
                  <a:rPr lang="en-US" altLang="zh-TW" dirty="0"/>
                  <a:t>Policy gradient theorem applies to start state objective, average reward and average value objective</a:t>
                </a:r>
              </a:p>
              <a:p>
                <a:r>
                  <a:rPr lang="en-US" altLang="zh-TW" dirty="0"/>
                  <a:t>Theorem</a:t>
                </a:r>
                <a:endParaRPr lang="zh-TW" altLang="zh-TW" dirty="0"/>
              </a:p>
              <a:p>
                <a:pPr lvl="1"/>
                <a:r>
                  <a:rPr lang="en-US" altLang="zh-TW" dirty="0"/>
                  <a:t>For any differentiable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zh-TW" dirty="0"/>
                  <a:t>,</a:t>
                </a:r>
                <a:endParaRPr lang="zh-TW" altLang="zh-TW" dirty="0"/>
              </a:p>
              <a:p>
                <a:pPr lvl="1"/>
                <a:r>
                  <a:rPr lang="en-US" altLang="zh-TW" dirty="0"/>
                  <a:t>for any of the policy objective functions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𝑎𝑣𝑅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𝛾</m:t>
                        </m:r>
                      </m:den>
                    </m:f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𝑎𝑣𝑉</m:t>
                        </m:r>
                      </m:sub>
                    </m:sSub>
                  </m:oMath>
                </a14:m>
                <a:endParaRPr lang="zh-TW" altLang="zh-TW" dirty="0"/>
              </a:p>
              <a:p>
                <a:pPr lvl="1"/>
                <a:r>
                  <a:rPr lang="en-US" altLang="zh-TW" dirty="0"/>
                  <a:t>the policy gradient is</a:t>
                </a:r>
                <a:endParaRPr lang="zh-TW" altLang="zh-TW" dirty="0">
                  <a:solidFill>
                    <a:srgbClr val="FC0128"/>
                  </a:solidFill>
                </a:endParaRPr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>
                              <a:solidFill>
                                <a:srgbClr val="FC012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>
                              <a:solidFill>
                                <a:srgbClr val="FC0128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FC0128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i="1">
                              <a:solidFill>
                                <a:srgbClr val="FC0128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altLang="zh-TW" i="1">
                          <a:solidFill>
                            <a:srgbClr val="FC012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>
                          <a:solidFill>
                            <a:srgbClr val="FC0128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zh-TW" altLang="zh-TW" i="1">
                              <a:solidFill>
                                <a:srgbClr val="FC012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C0128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C012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i="1">
                              <a:solidFill>
                                <a:srgbClr val="FC012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FC0128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FC012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FC0128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FC0128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TW" altLang="zh-TW" i="1">
                              <a:solidFill>
                                <a:srgbClr val="FC012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i="1" smtClean="0">
                                  <a:solidFill>
                                    <a:srgbClr val="FC012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>
                                  <a:solidFill>
                                    <a:srgbClr val="FC0128"/>
                                  </a:solidFill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FC0128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zh-TW" i="1">
                                  <a:solidFill>
                                    <a:srgbClr val="FC0128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TW" altLang="zh-TW" i="1">
                                  <a:solidFill>
                                    <a:srgbClr val="FC012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solidFill>
                                    <a:srgbClr val="FC0128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altLang="zh-TW" i="1">
                                  <a:solidFill>
                                    <a:srgbClr val="FC0128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C0128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FC0128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zh-TW" i="1" smtClean="0">
                                  <a:solidFill>
                                    <a:srgbClr val="FC012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solidFill>
                                    <a:srgbClr val="FC0128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TW">
                                  <a:solidFill>
                                    <a:srgbClr val="FC0128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solidFill>
                                    <a:srgbClr val="FC0128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zh-TW" i="1">
                              <a:solidFill>
                                <a:srgbClr val="FC012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zh-TW" altLang="zh-TW" i="1" smtClean="0">
                                  <a:solidFill>
                                    <a:srgbClr val="FC012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solidFill>
                                    <a:srgbClr val="FC0128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TW" i="1" smtClean="0">
                                      <a:solidFill>
                                        <a:srgbClr val="FC012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 smtClean="0">
                                      <a:solidFill>
                                        <a:srgbClr val="FC0128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zh-TW" altLang="en-US" i="1" smtClean="0">
                                      <a:solidFill>
                                        <a:srgbClr val="FC0128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p>
                          </m:sSup>
                          <m:d>
                            <m:dPr>
                              <m:ctrlPr>
                                <a:rPr lang="zh-TW" altLang="zh-TW" i="1">
                                  <a:solidFill>
                                    <a:srgbClr val="FC012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solidFill>
                                    <a:srgbClr val="FC0128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TW" i="1">
                                  <a:solidFill>
                                    <a:srgbClr val="FC0128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solidFill>
                                    <a:srgbClr val="FC0128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zh-TW" dirty="0"/>
              </a:p>
              <a:p>
                <a:pPr lvl="0"/>
                <a:endParaRPr lang="zh-TW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657350"/>
                <a:ext cx="8350696" cy="4438650"/>
              </a:xfrm>
              <a:blipFill>
                <a:blip r:embed="rId2"/>
                <a:stretch>
                  <a:fillRect t="-1099" r="-4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0720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Policy Objective Functions</a:t>
            </a:r>
            <a:endParaRPr lang="zh-TW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1657350"/>
                <a:ext cx="8153400" cy="4438650"/>
              </a:xfrm>
            </p:spPr>
            <p:txBody>
              <a:bodyPr>
                <a:normAutofit/>
              </a:bodyPr>
              <a:lstStyle/>
              <a:p>
                <a:pPr lvl="0"/>
                <a:r>
                  <a:rPr lang="en-US" altLang="zh-TW" dirty="0" smtClean="0"/>
                  <a:t>In </a:t>
                </a:r>
                <a:r>
                  <a:rPr lang="en-US" altLang="zh-TW" dirty="0"/>
                  <a:t>episodic environments we can use the </a:t>
                </a:r>
                <a:r>
                  <a:rPr lang="en-US" altLang="zh-TW" dirty="0">
                    <a:solidFill>
                      <a:srgbClr val="114FFB"/>
                    </a:solidFill>
                  </a:rPr>
                  <a:t>start value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 smtClean="0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𝜋𝜃</m:t>
                          </m:r>
                        </m:sup>
                      </m:sSup>
                      <m:d>
                        <m:d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i="1" smtClean="0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zh-TW" dirty="0">
                  <a:solidFill>
                    <a:srgbClr val="114FFB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657350"/>
                <a:ext cx="8153400" cy="4438650"/>
              </a:xfrm>
              <a:blipFill>
                <a:blip r:embed="rId2"/>
                <a:stretch>
                  <a:fillRect t="-10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群組 4"/>
          <p:cNvGrpSpPr/>
          <p:nvPr/>
        </p:nvGrpSpPr>
        <p:grpSpPr>
          <a:xfrm>
            <a:off x="1187624" y="3501008"/>
            <a:ext cx="3796583" cy="1584176"/>
            <a:chOff x="2563754" y="3147946"/>
            <a:chExt cx="3796583" cy="1584176"/>
          </a:xfrm>
        </p:grpSpPr>
        <p:grpSp>
          <p:nvGrpSpPr>
            <p:cNvPr id="6" name="群組 5"/>
            <p:cNvGrpSpPr/>
            <p:nvPr/>
          </p:nvGrpSpPr>
          <p:grpSpPr>
            <a:xfrm>
              <a:off x="2563754" y="3147946"/>
              <a:ext cx="3796583" cy="1584176"/>
              <a:chOff x="5327894" y="3189826"/>
              <a:chExt cx="3796583" cy="1584176"/>
            </a:xfrm>
          </p:grpSpPr>
          <p:sp>
            <p:nvSpPr>
              <p:cNvPr id="8" name="等腰三角形 7"/>
              <p:cNvSpPr/>
              <p:nvPr/>
            </p:nvSpPr>
            <p:spPr>
              <a:xfrm rot="16200000">
                <a:off x="6562612" y="2212136"/>
                <a:ext cx="1584176" cy="3539555"/>
              </a:xfrm>
              <a:prstGeom prst="triangle">
                <a:avLst>
                  <a:gd name="adj" fmla="val 48170"/>
                </a:avLst>
              </a:prstGeom>
              <a:solidFill>
                <a:srgbClr val="92D050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9" name="群組 8"/>
              <p:cNvGrpSpPr/>
              <p:nvPr/>
            </p:nvGrpSpPr>
            <p:grpSpPr>
              <a:xfrm>
                <a:off x="5327894" y="3763096"/>
                <a:ext cx="3743743" cy="518018"/>
                <a:chOff x="3260999" y="4504875"/>
                <a:chExt cx="3743743" cy="518018"/>
              </a:xfrm>
            </p:grpSpPr>
            <p:cxnSp>
              <p:nvCxnSpPr>
                <p:cNvPr id="14" name="直線單箭頭接點 4"/>
                <p:cNvCxnSpPr>
                  <a:cxnSpLocks noChangeShapeType="1"/>
                </p:cNvCxnSpPr>
                <p:nvPr/>
              </p:nvCxnSpPr>
              <p:spPr bwMode="auto">
                <a:xfrm flipV="1">
                  <a:off x="3775053" y="4761409"/>
                  <a:ext cx="623121" cy="4951"/>
                </a:xfrm>
                <a:prstGeom prst="straightConnector1">
                  <a:avLst/>
                </a:prstGeom>
                <a:noFill/>
                <a:ln w="28575" algn="ctr">
                  <a:solidFill>
                    <a:schemeClr val="tx1"/>
                  </a:solidFill>
                  <a:round/>
                  <a:headEnd type="none" w="sm" len="sm"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5" name="直線單箭頭接點 4"/>
                <p:cNvCxnSpPr>
                  <a:cxnSpLocks noChangeShapeType="1"/>
                </p:cNvCxnSpPr>
                <p:nvPr/>
              </p:nvCxnSpPr>
              <p:spPr bwMode="auto">
                <a:xfrm>
                  <a:off x="4912229" y="4761409"/>
                  <a:ext cx="634516" cy="0"/>
                </a:xfrm>
                <a:prstGeom prst="straightConnector1">
                  <a:avLst/>
                </a:prstGeom>
                <a:noFill/>
                <a:ln w="28575" algn="ctr">
                  <a:solidFill>
                    <a:schemeClr val="tx1"/>
                  </a:solidFill>
                  <a:round/>
                  <a:headEnd type="none" w="sm" len="sm"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橢圓 15"/>
                    <p:cNvSpPr/>
                    <p:nvPr/>
                  </p:nvSpPr>
                  <p:spPr>
                    <a:xfrm>
                      <a:off x="3260999" y="4509826"/>
                      <a:ext cx="514055" cy="513067"/>
                    </a:xfrm>
                    <a:prstGeom prst="ellipse">
                      <a:avLst/>
                    </a:prstGeom>
                    <a:ln w="28575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lIns="0" tIns="0" rIns="0" bIns="0" rtlCol="0" anchor="ctr" anchorCtr="1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zh-TW" altLang="en-US" baseline="-25000" dirty="0"/>
                    </a:p>
                  </p:txBody>
                </p:sp>
              </mc:Choice>
              <mc:Fallback xmlns="">
                <p:sp>
                  <p:nvSpPr>
                    <p:cNvPr id="32" name="橢圓 31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60999" y="4509826"/>
                      <a:ext cx="514055" cy="513067"/>
                    </a:xfrm>
                    <a:prstGeom prst="ellipse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  <a:ln w="28575"/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橢圓 16"/>
                    <p:cNvSpPr/>
                    <p:nvPr/>
                  </p:nvSpPr>
                  <p:spPr>
                    <a:xfrm>
                      <a:off x="4398174" y="4504875"/>
                      <a:ext cx="514055" cy="513067"/>
                    </a:xfrm>
                    <a:prstGeom prst="ellipse">
                      <a:avLst/>
                    </a:prstGeom>
                    <a:ln w="28575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lIns="0" tIns="0" rIns="0" bIns="0" rtlCol="0" anchor="ctr" anchorCtr="1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oMath>
                        </m:oMathPara>
                      </a14:m>
                      <a:endParaRPr lang="zh-TW" altLang="en-US" baseline="-25000" dirty="0"/>
                    </a:p>
                  </p:txBody>
                </p:sp>
              </mc:Choice>
              <mc:Fallback xmlns="">
                <p:sp>
                  <p:nvSpPr>
                    <p:cNvPr id="34" name="橢圓 3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98174" y="4504875"/>
                      <a:ext cx="514055" cy="513067"/>
                    </a:xfrm>
                    <a:prstGeom prst="ellipse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  <a:ln w="28575"/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8" name="直線單箭頭接點 4"/>
                <p:cNvCxnSpPr>
                  <a:cxnSpLocks noChangeShapeType="1"/>
                </p:cNvCxnSpPr>
                <p:nvPr/>
              </p:nvCxnSpPr>
              <p:spPr bwMode="auto">
                <a:xfrm flipV="1">
                  <a:off x="5892635" y="4761407"/>
                  <a:ext cx="634516" cy="3832"/>
                </a:xfrm>
                <a:prstGeom prst="straightConnector1">
                  <a:avLst/>
                </a:prstGeom>
                <a:noFill/>
                <a:ln w="28575" algn="ctr">
                  <a:solidFill>
                    <a:schemeClr val="tx1"/>
                  </a:solidFill>
                  <a:round/>
                  <a:headEnd type="none" w="sm" len="sm"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橢圓 18"/>
                    <p:cNvSpPr/>
                    <p:nvPr/>
                  </p:nvSpPr>
                  <p:spPr>
                    <a:xfrm>
                      <a:off x="6490687" y="4504875"/>
                      <a:ext cx="514055" cy="513067"/>
                    </a:xfrm>
                    <a:prstGeom prst="ellipse">
                      <a:avLst/>
                    </a:prstGeom>
                    <a:ln w="28575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lIns="0" tIns="0" rIns="0" bIns="0" rtlCol="0" anchor="ctr" anchorCtr="1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oMath>
                        </m:oMathPara>
                      </a14:m>
                      <a:endParaRPr lang="zh-TW" altLang="en-US" baseline="-25000" dirty="0"/>
                    </a:p>
                  </p:txBody>
                </p:sp>
              </mc:Choice>
              <mc:Fallback xmlns="">
                <p:sp>
                  <p:nvSpPr>
                    <p:cNvPr id="12" name="橢圓 11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90687" y="4504875"/>
                      <a:ext cx="514055" cy="513067"/>
                    </a:xfrm>
                    <a:prstGeom prst="ellipse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  <a:ln w="28575"/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0" name="矩形 19"/>
                <p:cNvSpPr/>
                <p:nvPr/>
              </p:nvSpPr>
              <p:spPr>
                <a:xfrm>
                  <a:off x="5520186" y="4536161"/>
                  <a:ext cx="41549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dirty="0"/>
                    <a:t>…</a:t>
                  </a:r>
                  <a:endParaRPr lang="zh-TW" altLang="en-US" dirty="0"/>
                </a:p>
              </p:txBody>
            </p:sp>
            <p:sp>
              <p:nvSpPr>
                <p:cNvPr id="21" name="圓角矩形 20"/>
                <p:cNvSpPr/>
                <p:nvPr/>
              </p:nvSpPr>
              <p:spPr>
                <a:xfrm flipH="1">
                  <a:off x="6131459" y="4724650"/>
                  <a:ext cx="60121" cy="75305"/>
                </a:xfrm>
                <a:prstGeom prst="roundRect">
                  <a:avLst/>
                </a:prstGeom>
                <a:solidFill>
                  <a:schemeClr val="tx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zh-TW" altLang="en-US" baseline="-25000" dirty="0"/>
                </a:p>
              </p:txBody>
            </p:sp>
            <p:sp>
              <p:nvSpPr>
                <p:cNvPr id="22" name="圓角矩形 21"/>
                <p:cNvSpPr/>
                <p:nvPr/>
              </p:nvSpPr>
              <p:spPr>
                <a:xfrm flipH="1">
                  <a:off x="5134848" y="4723546"/>
                  <a:ext cx="60121" cy="75305"/>
                </a:xfrm>
                <a:prstGeom prst="roundRect">
                  <a:avLst/>
                </a:prstGeom>
                <a:solidFill>
                  <a:schemeClr val="tx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zh-TW" altLang="en-US" baseline="-25000" dirty="0"/>
                </a:p>
              </p:txBody>
            </p:sp>
            <p:sp>
              <p:nvSpPr>
                <p:cNvPr id="23" name="圓角矩形 22"/>
                <p:cNvSpPr/>
                <p:nvPr/>
              </p:nvSpPr>
              <p:spPr>
                <a:xfrm flipH="1">
                  <a:off x="4005461" y="4720827"/>
                  <a:ext cx="60121" cy="75305"/>
                </a:xfrm>
                <a:prstGeom prst="roundRect">
                  <a:avLst/>
                </a:prstGeom>
                <a:solidFill>
                  <a:schemeClr val="tx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zh-TW" altLang="en-US" baseline="-25000" dirty="0"/>
                </a:p>
              </p:txBody>
            </p:sp>
          </p:grpSp>
          <p:cxnSp>
            <p:nvCxnSpPr>
              <p:cNvPr id="10" name="直線單箭頭接點 4"/>
              <p:cNvCxnSpPr>
                <a:cxnSpLocks noChangeShapeType="1"/>
                <a:stCxn id="16" idx="6"/>
              </p:cNvCxnSpPr>
              <p:nvPr/>
            </p:nvCxnSpPr>
            <p:spPr bwMode="auto">
              <a:xfrm>
                <a:off x="5841949" y="4024581"/>
                <a:ext cx="517320" cy="272390"/>
              </a:xfrm>
              <a:prstGeom prst="straightConnector1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" name="直線單箭頭接點 4"/>
              <p:cNvCxnSpPr>
                <a:cxnSpLocks noChangeShapeType="1"/>
                <a:stCxn id="16" idx="6"/>
              </p:cNvCxnSpPr>
              <p:nvPr/>
            </p:nvCxnSpPr>
            <p:spPr bwMode="auto">
              <a:xfrm flipV="1">
                <a:off x="5841949" y="3777012"/>
                <a:ext cx="563876" cy="247569"/>
              </a:xfrm>
              <a:prstGeom prst="straightConnector1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2" name="圓角矩形 11"/>
              <p:cNvSpPr/>
              <p:nvPr/>
            </p:nvSpPr>
            <p:spPr>
              <a:xfrm flipH="1">
                <a:off x="6080652" y="3858179"/>
                <a:ext cx="60121" cy="75305"/>
              </a:xfrm>
              <a:prstGeom prst="roundRect">
                <a:avLst/>
              </a:prstGeom>
              <a:solidFill>
                <a:schemeClr val="tx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zh-TW" altLang="en-US" baseline="-25000" dirty="0"/>
              </a:p>
            </p:txBody>
          </p:sp>
          <p:sp>
            <p:nvSpPr>
              <p:cNvPr id="13" name="圓角矩形 12"/>
              <p:cNvSpPr/>
              <p:nvPr/>
            </p:nvSpPr>
            <p:spPr>
              <a:xfrm flipH="1">
                <a:off x="6078760" y="4117548"/>
                <a:ext cx="60121" cy="75305"/>
              </a:xfrm>
              <a:prstGeom prst="roundRect">
                <a:avLst/>
              </a:prstGeom>
              <a:solidFill>
                <a:schemeClr val="tx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zh-TW" altLang="en-US" baseline="-25000" dirty="0"/>
              </a:p>
            </p:txBody>
          </p:sp>
        </p:grpSp>
        <p:sp>
          <p:nvSpPr>
            <p:cNvPr id="7" name="文字方塊 6"/>
            <p:cNvSpPr txBox="1"/>
            <p:nvPr/>
          </p:nvSpPr>
          <p:spPr>
            <a:xfrm>
              <a:off x="4207373" y="3651654"/>
              <a:ext cx="16987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All possible results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1639671" y="3584117"/>
                <a:ext cx="3908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671" y="3584117"/>
                <a:ext cx="390888" cy="369332"/>
              </a:xfrm>
              <a:prstGeom prst="rect">
                <a:avLst/>
              </a:prstGeom>
              <a:blipFill>
                <a:blip r:embed="rId23"/>
                <a:stretch>
                  <a:fillRect r="-89063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向右箭號 24"/>
          <p:cNvSpPr/>
          <p:nvPr/>
        </p:nvSpPr>
        <p:spPr bwMode="auto">
          <a:xfrm>
            <a:off x="5292080" y="4005064"/>
            <a:ext cx="720080" cy="432048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細明體" pitchFamily="49" charset="-120"/>
              <a:ea typeface="細明體" pitchFamily="49" charset="-120"/>
            </a:endParaRPr>
          </a:p>
        </p:txBody>
      </p:sp>
      <p:grpSp>
        <p:nvGrpSpPr>
          <p:cNvPr id="29" name="群組 28"/>
          <p:cNvGrpSpPr/>
          <p:nvPr/>
        </p:nvGrpSpPr>
        <p:grpSpPr>
          <a:xfrm>
            <a:off x="6252797" y="3764909"/>
            <a:ext cx="1559563" cy="950702"/>
            <a:chOff x="6396813" y="4629005"/>
            <a:chExt cx="1559563" cy="950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橢圓 25"/>
                <p:cNvSpPr/>
                <p:nvPr/>
              </p:nvSpPr>
              <p:spPr>
                <a:xfrm>
                  <a:off x="6396813" y="4862826"/>
                  <a:ext cx="514055" cy="513067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26" name="橢圓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6813" y="4862826"/>
                  <a:ext cx="514055" cy="513067"/>
                </a:xfrm>
                <a:prstGeom prst="ellipse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等腰三角形 26"/>
            <p:cNvSpPr/>
            <p:nvPr/>
          </p:nvSpPr>
          <p:spPr>
            <a:xfrm rot="16200000">
              <a:off x="6947137" y="4570467"/>
              <a:ext cx="950702" cy="1067777"/>
            </a:xfrm>
            <a:prstGeom prst="triangle">
              <a:avLst>
                <a:gd name="adj" fmla="val 48170"/>
              </a:avLst>
            </a:prstGeom>
            <a:solidFill>
              <a:srgbClr val="92D050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8" name="文字方塊 27"/>
          <p:cNvSpPr txBox="1"/>
          <p:nvPr/>
        </p:nvSpPr>
        <p:spPr>
          <a:xfrm>
            <a:off x="5292080" y="3501007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Denote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760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Policy Objective Functions</a:t>
            </a:r>
            <a:endParaRPr lang="zh-TW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1657350"/>
                <a:ext cx="8153400" cy="4438650"/>
              </a:xfrm>
            </p:spPr>
            <p:txBody>
              <a:bodyPr>
                <a:normAutofit/>
              </a:bodyPr>
              <a:lstStyle/>
              <a:p>
                <a:pPr lvl="0"/>
                <a:r>
                  <a:rPr lang="en-US" altLang="zh-TW" dirty="0"/>
                  <a:t>In continuing environments we can use the </a:t>
                </a:r>
                <a:r>
                  <a:rPr lang="en-US" altLang="zh-TW" dirty="0">
                    <a:solidFill>
                      <a:srgbClr val="114FFB"/>
                    </a:solidFill>
                  </a:rPr>
                  <a:t>average value in start states</a:t>
                </a:r>
                <a:endParaRPr lang="zh-TW" altLang="zh-TW" dirty="0">
                  <a:solidFill>
                    <a:srgbClr val="114FFB"/>
                  </a:solidFill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𝑎𝑣𝑉</m:t>
                          </m:r>
                        </m:sub>
                      </m:sSub>
                      <m:d>
                        <m:d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zh-TW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TW" i="1" smtClean="0">
                                      <a:solidFill>
                                        <a:srgbClr val="114FFB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solidFill>
                                        <a:srgbClr val="114FFB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zh-TW" altLang="en-US" i="1" smtClean="0">
                                      <a:solidFill>
                                        <a:srgbClr val="114FFB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  <m:d>
                        <m:d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sSup>
                        <m:sSup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TW" altLang="en-US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p>
                      </m:sSup>
                      <m:d>
                        <m:d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zh-TW" altLang="en-US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p>
                    </m:sSup>
                    <m:r>
                      <a:rPr lang="en-US" altLang="zh-TW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TW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solidFill>
                      <a:srgbClr val="114FFB"/>
                    </a:solidFill>
                  </a:rPr>
                  <a:t> is stationary distribution of Markov chain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zh-TW" altLang="zh-TW" dirty="0"/>
              </a:p>
              <a:p>
                <a:pPr lvl="1"/>
                <a:endParaRPr lang="zh-TW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657350"/>
                <a:ext cx="8153400" cy="4438650"/>
              </a:xfrm>
              <a:blipFill>
                <a:blip r:embed="rId2"/>
                <a:stretch>
                  <a:fillRect t="-10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群組 3"/>
          <p:cNvGrpSpPr/>
          <p:nvPr/>
        </p:nvGrpSpPr>
        <p:grpSpPr>
          <a:xfrm>
            <a:off x="3563888" y="3717032"/>
            <a:ext cx="1559563" cy="950702"/>
            <a:chOff x="6396813" y="4629005"/>
            <a:chExt cx="1559563" cy="950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橢圓 4"/>
                <p:cNvSpPr/>
                <p:nvPr/>
              </p:nvSpPr>
              <p:spPr>
                <a:xfrm>
                  <a:off x="6396813" y="4862826"/>
                  <a:ext cx="514055" cy="513067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5" name="橢圓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6813" y="4862826"/>
                  <a:ext cx="514055" cy="513067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等腰三角形 5"/>
            <p:cNvSpPr/>
            <p:nvPr/>
          </p:nvSpPr>
          <p:spPr>
            <a:xfrm rot="16200000">
              <a:off x="6947137" y="4570467"/>
              <a:ext cx="950702" cy="1067777"/>
            </a:xfrm>
            <a:prstGeom prst="triangle">
              <a:avLst>
                <a:gd name="adj" fmla="val 48170"/>
              </a:avLst>
            </a:prstGeom>
            <a:solidFill>
              <a:srgbClr val="92D050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3563888" y="4505862"/>
            <a:ext cx="2304258" cy="950702"/>
            <a:chOff x="6396813" y="4629005"/>
            <a:chExt cx="2304258" cy="950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橢圓 7"/>
                <p:cNvSpPr/>
                <p:nvPr/>
              </p:nvSpPr>
              <p:spPr>
                <a:xfrm>
                  <a:off x="6396813" y="4862826"/>
                  <a:ext cx="514055" cy="513067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8" name="橢圓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6813" y="4862826"/>
                  <a:ext cx="514055" cy="513067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等腰三角形 8"/>
            <p:cNvSpPr/>
            <p:nvPr/>
          </p:nvSpPr>
          <p:spPr>
            <a:xfrm rot="16200000">
              <a:off x="7319485" y="4198120"/>
              <a:ext cx="950702" cy="1812471"/>
            </a:xfrm>
            <a:prstGeom prst="triangle">
              <a:avLst>
                <a:gd name="adj" fmla="val 48170"/>
              </a:avLst>
            </a:prstGeom>
            <a:solidFill>
              <a:srgbClr val="92D050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3563889" y="5819827"/>
            <a:ext cx="1559563" cy="950702"/>
            <a:chOff x="6396813" y="4629005"/>
            <a:chExt cx="1559563" cy="950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橢圓 10"/>
                <p:cNvSpPr/>
                <p:nvPr/>
              </p:nvSpPr>
              <p:spPr>
                <a:xfrm>
                  <a:off x="6396813" y="4862826"/>
                  <a:ext cx="514055" cy="513067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11" name="橢圓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6813" y="4862826"/>
                  <a:ext cx="514055" cy="513067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等腰三角形 11"/>
            <p:cNvSpPr/>
            <p:nvPr/>
          </p:nvSpPr>
          <p:spPr>
            <a:xfrm rot="16200000">
              <a:off x="6947137" y="4570467"/>
              <a:ext cx="950702" cy="1067777"/>
            </a:xfrm>
            <a:prstGeom prst="triangle">
              <a:avLst>
                <a:gd name="adj" fmla="val 48170"/>
              </a:avLst>
            </a:prstGeom>
            <a:solidFill>
              <a:srgbClr val="92D050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左大括弧 12"/>
          <p:cNvSpPr/>
          <p:nvPr/>
        </p:nvSpPr>
        <p:spPr bwMode="auto">
          <a:xfrm>
            <a:off x="3173979" y="3717031"/>
            <a:ext cx="288032" cy="2936774"/>
          </a:xfrm>
          <a:prstGeom prst="leftBrac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細明體" pitchFamily="49" charset="-120"/>
              <a:ea typeface="細明體" pitchFamily="49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616278" y="5468632"/>
            <a:ext cx="461665" cy="35119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橢圓 14"/>
              <p:cNvSpPr/>
              <p:nvPr/>
            </p:nvSpPr>
            <p:spPr>
              <a:xfrm>
                <a:off x="2606999" y="4928884"/>
                <a:ext cx="514055" cy="513067"/>
              </a:xfrm>
              <a:prstGeom prst="ellipse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15" name="橢圓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999" y="4928884"/>
                <a:ext cx="514055" cy="51306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2827641" y="4325730"/>
                <a:ext cx="9666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TW" altLang="en-US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p>
                      </m:sSup>
                      <m:r>
                        <a:rPr lang="en-US" altLang="zh-TW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TW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641" y="4325730"/>
                <a:ext cx="966675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3449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Monte-Carlo Policy Gradient (REINFORCE)</a:t>
            </a:r>
            <a:endParaRPr lang="zh-TW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lvl="0"/>
                <a:r>
                  <a:rPr lang="en-US" altLang="zh-TW" sz="2500" dirty="0"/>
                  <a:t>Update parameters by stochastic gradient ascent</a:t>
                </a:r>
                <a:endParaRPr lang="zh-TW" altLang="zh-TW" sz="2500" dirty="0"/>
              </a:p>
              <a:p>
                <a:pPr lvl="0"/>
                <a:r>
                  <a:rPr lang="en-US" altLang="zh-TW" sz="2500" dirty="0"/>
                  <a:t>Using policy gradient theorem</a:t>
                </a:r>
              </a:p>
              <a:p>
                <a:pPr lvl="0"/>
                <a:r>
                  <a:rPr lang="en-US" altLang="zh-TW" sz="2500" dirty="0">
                    <a:solidFill>
                      <a:srgbClr val="114FFB"/>
                    </a:solidFill>
                  </a:rPr>
                  <a:t>Using 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500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500" b="0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500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2500" i="1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500" dirty="0">
                    <a:solidFill>
                      <a:srgbClr val="114FFB"/>
                    </a:solidFill>
                  </a:rPr>
                  <a:t>as an unbiased sample of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2500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500" b="0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500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sSub>
                          <m:sSubPr>
                            <m:ctrlPr>
                              <a:rPr lang="en-US" altLang="zh-TW" sz="2500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500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zh-TW" altLang="en-US" sz="2500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p>
                    </m:sSup>
                    <m:d>
                      <m:dPr>
                        <m:ctrlPr>
                          <a:rPr lang="zh-TW" altLang="zh-TW" sz="2500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sz="2500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500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500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sz="2500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TW" altLang="zh-TW" sz="2500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500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500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zh-TW" altLang="zh-TW" sz="2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500" i="1" smtClean="0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zh-TW" altLang="zh-TW" sz="2500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500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500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500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500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zh-TW" altLang="zh-TW" sz="2500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500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TW" sz="2500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sz="2500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sSub>
                        <m:sSubPr>
                          <m:ctrlPr>
                            <a:rPr lang="zh-TW" altLang="zh-TW" sz="2500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500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TW" sz="2500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500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TW" sz="2500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zh-TW" sz="2500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500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500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500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500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zh-TW" sz="2500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500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500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500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TW" sz="2800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zh-TW" altLang="zh-TW" sz="2500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500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500" b="0" i="1" smtClean="0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500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zh-TW" sz="2500" dirty="0"/>
              </a:p>
              <a:p>
                <a:pPr lvl="0"/>
                <a:r>
                  <a:rPr lang="en-US" altLang="zh-TW" sz="25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500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500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500" b="0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500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2500" dirty="0"/>
                  <a:t> is large, </a:t>
                </a:r>
                <a14:m>
                  <m:oMath xmlns:m="http://schemas.openxmlformats.org/officeDocument/2006/math">
                    <m:r>
                      <a:rPr lang="en-US" altLang="zh-TW" sz="2500" i="1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zh-TW" altLang="zh-TW" sz="2500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500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500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2500" dirty="0"/>
                  <a:t> moves towards the score function more. </a:t>
                </a:r>
                <a:endParaRPr lang="zh-TW" altLang="zh-TW" sz="2500" dirty="0"/>
              </a:p>
              <a:p>
                <a:pPr marL="0" indent="0">
                  <a:buNone/>
                </a:pPr>
                <a:endParaRPr lang="en-US" altLang="zh-TW" sz="2500" b="1" dirty="0"/>
              </a:p>
              <a:p>
                <a:pPr marL="0" indent="0">
                  <a:buNone/>
                </a:pPr>
                <a:r>
                  <a:rPr lang="en-US" altLang="zh-TW" sz="2500" b="1" dirty="0"/>
                  <a:t>function REINFORCE</a:t>
                </a:r>
                <a:endParaRPr lang="zh-TW" altLang="zh-TW" sz="2500" dirty="0"/>
              </a:p>
              <a:p>
                <a:pPr marL="0" indent="0">
                  <a:buNone/>
                </a:pPr>
                <a:r>
                  <a:rPr lang="zh-TW" altLang="en-US" sz="2500" dirty="0"/>
                  <a:t>　　</a:t>
                </a:r>
                <a:r>
                  <a:rPr lang="en-US" altLang="zh-TW" sz="2500" dirty="0"/>
                  <a:t>Initialize </a:t>
                </a:r>
                <a14:m>
                  <m:oMath xmlns:m="http://schemas.openxmlformats.org/officeDocument/2006/math">
                    <m:r>
                      <a:rPr lang="en-US" altLang="zh-TW" sz="25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sz="2500" dirty="0"/>
                  <a:t> arbitrarily</a:t>
                </a:r>
                <a:endParaRPr lang="zh-TW" altLang="zh-TW" sz="2500" dirty="0"/>
              </a:p>
              <a:p>
                <a:pPr marL="0" indent="0">
                  <a:buNone/>
                </a:pPr>
                <a:r>
                  <a:rPr lang="zh-TW" altLang="en-US" sz="2500" b="1" dirty="0"/>
                  <a:t>　　</a:t>
                </a:r>
                <a:r>
                  <a:rPr lang="en-US" altLang="zh-TW" sz="2500" b="1" dirty="0"/>
                  <a:t>for </a:t>
                </a:r>
                <a:r>
                  <a:rPr lang="en-US" altLang="zh-TW" sz="2500" dirty="0"/>
                  <a:t>each episode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zh-TW" altLang="zh-TW" sz="2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5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5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5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TW" altLang="zh-TW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5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5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5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TW" altLang="zh-TW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5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5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5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zh-TW" altLang="zh-TW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5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5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zh-TW" sz="25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TW" sz="25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TW" altLang="zh-TW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5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5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zh-TW" sz="25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sSub>
                          <m:sSubPr>
                            <m:ctrlPr>
                              <a:rPr lang="zh-TW" altLang="zh-TW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5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5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5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TW" sz="25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50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TW" sz="25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zh-TW" altLang="zh-TW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5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5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TW" sz="2500" dirty="0"/>
                  <a:t> </a:t>
                </a:r>
                <a:r>
                  <a:rPr lang="en-US" altLang="zh-TW" sz="2500" b="1" dirty="0"/>
                  <a:t>do</a:t>
                </a:r>
                <a:endParaRPr lang="zh-TW" altLang="zh-TW" sz="2500" dirty="0"/>
              </a:p>
              <a:p>
                <a:pPr marL="0" indent="0">
                  <a:buNone/>
                </a:pPr>
                <a:r>
                  <a:rPr lang="zh-TW" altLang="en-US" sz="2500" b="1" dirty="0"/>
                  <a:t>　　　　</a:t>
                </a:r>
                <a:r>
                  <a:rPr lang="en-US" altLang="zh-TW" sz="2500" b="1" dirty="0"/>
                  <a:t>for</a:t>
                </a:r>
                <a14:m>
                  <m:oMath xmlns:m="http://schemas.openxmlformats.org/officeDocument/2006/math">
                    <m:r>
                      <a:rPr lang="en-US" altLang="zh-TW" sz="25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5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25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sz="2500" dirty="0"/>
                  <a:t> to </a:t>
                </a:r>
                <a14:m>
                  <m:oMath xmlns:m="http://schemas.openxmlformats.org/officeDocument/2006/math">
                    <m:r>
                      <a:rPr lang="en-US" altLang="zh-TW" sz="25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TW" sz="2500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TW" sz="2500" dirty="0"/>
                  <a:t> </a:t>
                </a:r>
                <a:r>
                  <a:rPr lang="en-US" altLang="zh-TW" sz="2500" b="1" dirty="0"/>
                  <a:t>do</a:t>
                </a:r>
                <a:endParaRPr lang="en-US" altLang="zh-TW" sz="2500" dirty="0"/>
              </a:p>
              <a:p>
                <a:pPr marL="0" indent="0">
                  <a:buNone/>
                </a:pPr>
                <a:r>
                  <a:rPr lang="zh-TW" altLang="en-US" sz="2500" dirty="0"/>
                  <a:t>　</a:t>
                </a:r>
                <a14:m>
                  <m:oMath xmlns:m="http://schemas.openxmlformats.org/officeDocument/2006/math">
                    <m:r>
                      <a:rPr lang="zh-TW" altLang="en-US" sz="2500" i="1" dirty="0">
                        <a:latin typeface="Cambria Math" panose="02040503050406030204" pitchFamily="18" charset="0"/>
                      </a:rPr>
                      <m:t>　　　　　</m:t>
                    </m:r>
                    <m:r>
                      <a:rPr lang="en-US" altLang="zh-TW" sz="25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2500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TW" sz="25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25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500" i="1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zh-TW" altLang="zh-TW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50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TW" sz="25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sz="25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zh-TW" altLang="zh-TW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50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zh-TW" sz="25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5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5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zh-TW" altLang="zh-TW" sz="2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5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5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sz="25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TW" altLang="zh-TW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5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5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TW" sz="2800" i="1">
                        <a:solidFill>
                          <a:srgbClr val="114F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zh-TW" altLang="zh-TW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5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5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zh-TW" altLang="zh-TW" sz="2500" dirty="0"/>
              </a:p>
              <a:p>
                <a:pPr marL="0" indent="0">
                  <a:buNone/>
                </a:pPr>
                <a:r>
                  <a:rPr lang="zh-TW" altLang="en-US" sz="2500" b="1" dirty="0"/>
                  <a:t>　　　　</a:t>
                </a:r>
                <a:r>
                  <a:rPr lang="en-US" altLang="zh-TW" sz="2500" b="1" dirty="0"/>
                  <a:t>end for</a:t>
                </a:r>
                <a:endParaRPr lang="zh-TW" altLang="zh-TW" sz="2500" dirty="0"/>
              </a:p>
              <a:p>
                <a:pPr marL="0" indent="0">
                  <a:buNone/>
                </a:pPr>
                <a:r>
                  <a:rPr lang="zh-TW" altLang="en-US" sz="2500" b="1" dirty="0"/>
                  <a:t>　　</a:t>
                </a:r>
                <a:r>
                  <a:rPr lang="en-US" altLang="zh-TW" sz="2500" b="1" dirty="0"/>
                  <a:t>end for</a:t>
                </a:r>
                <a:endParaRPr lang="zh-TW" altLang="zh-TW" sz="2500" dirty="0"/>
              </a:p>
              <a:p>
                <a:pPr marL="0" indent="0">
                  <a:buNone/>
                </a:pPr>
                <a:r>
                  <a:rPr lang="zh-TW" altLang="en-US" sz="2500" b="1" dirty="0"/>
                  <a:t>　　</a:t>
                </a:r>
                <a:r>
                  <a:rPr lang="en-US" altLang="zh-TW" sz="2500" b="1" dirty="0"/>
                  <a:t>return </a:t>
                </a:r>
                <a14:m>
                  <m:oMath xmlns:m="http://schemas.openxmlformats.org/officeDocument/2006/math">
                    <m:r>
                      <a:rPr lang="en-US" altLang="zh-TW" sz="25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zh-TW" altLang="zh-TW" sz="2500" dirty="0"/>
              </a:p>
              <a:p>
                <a:pPr marL="0" indent="0">
                  <a:buNone/>
                </a:pPr>
                <a:r>
                  <a:rPr lang="en-US" altLang="zh-TW" sz="2500" b="1" dirty="0"/>
                  <a:t>end function</a:t>
                </a:r>
                <a:endParaRPr lang="zh-TW" altLang="zh-TW" sz="2500" dirty="0"/>
              </a:p>
              <a:p>
                <a:pPr lvl="0"/>
                <a:endParaRPr kumimoji="1" lang="en-US" altLang="zh-TW" sz="2400" baseline="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84" t="-1923" b="-192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0925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Agent-Environment Interaction Framework</a:t>
            </a:r>
            <a:endParaRPr lang="zh-TW" altLang="en-US" dirty="0"/>
          </a:p>
        </p:txBody>
      </p:sp>
      <p:sp>
        <p:nvSpPr>
          <p:cNvPr id="9219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zh-TW" dirty="0">
                <a:solidFill>
                  <a:srgbClr val="114FFB"/>
                </a:solidFill>
              </a:rPr>
              <a:t>Agent</a:t>
            </a:r>
            <a:r>
              <a:rPr lang="en-US" altLang="zh-TW" dirty="0"/>
              <a:t>: The learner and decision-maker.</a:t>
            </a:r>
          </a:p>
          <a:p>
            <a:pPr>
              <a:lnSpc>
                <a:spcPct val="80000"/>
              </a:lnSpc>
            </a:pPr>
            <a:r>
              <a:rPr lang="en-US" altLang="zh-TW" dirty="0">
                <a:solidFill>
                  <a:srgbClr val="114FFB"/>
                </a:solidFill>
              </a:rPr>
              <a:t>Environment</a:t>
            </a:r>
            <a:r>
              <a:rPr lang="en-US" altLang="zh-TW" dirty="0"/>
              <a:t>: The thing it interacts with, comprising everything outside the agent. </a:t>
            </a:r>
          </a:p>
          <a:p>
            <a:pPr>
              <a:lnSpc>
                <a:spcPct val="80000"/>
              </a:lnSpc>
            </a:pPr>
            <a:r>
              <a:rPr lang="en-US" altLang="zh-TW" dirty="0">
                <a:solidFill>
                  <a:srgbClr val="114FFB"/>
                </a:solidFill>
              </a:rPr>
              <a:t>State</a:t>
            </a:r>
            <a:r>
              <a:rPr lang="en-US" altLang="zh-TW" dirty="0"/>
              <a:t>: whatever information is available to the agent. </a:t>
            </a:r>
          </a:p>
          <a:p>
            <a:pPr>
              <a:lnSpc>
                <a:spcPct val="80000"/>
              </a:lnSpc>
            </a:pPr>
            <a:r>
              <a:rPr lang="en-US" altLang="zh-TW" dirty="0">
                <a:solidFill>
                  <a:srgbClr val="114FFB"/>
                </a:solidFill>
              </a:rPr>
              <a:t>Reward</a:t>
            </a:r>
            <a:r>
              <a:rPr lang="en-US" altLang="zh-TW" dirty="0"/>
              <a:t>: single numbers. </a:t>
            </a:r>
          </a:p>
          <a:p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3501008"/>
            <a:ext cx="634365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9017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等腰三角形 107">
            <a:extLst>
              <a:ext uri="{FF2B5EF4-FFF2-40B4-BE49-F238E27FC236}">
                <a16:creationId xmlns:a16="http://schemas.microsoft.com/office/drawing/2014/main" id="{598F57A2-FBF7-49CE-9ADD-92347C45C3D3}"/>
              </a:ext>
            </a:extLst>
          </p:cNvPr>
          <p:cNvSpPr/>
          <p:nvPr/>
        </p:nvSpPr>
        <p:spPr>
          <a:xfrm rot="16200000">
            <a:off x="4036021" y="5227835"/>
            <a:ext cx="610176" cy="900940"/>
          </a:xfrm>
          <a:prstGeom prst="triangle">
            <a:avLst>
              <a:gd name="adj" fmla="val 48170"/>
            </a:avLst>
          </a:prstGeom>
          <a:solidFill>
            <a:srgbClr val="98FAA8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等腰三角形 106">
            <a:extLst>
              <a:ext uri="{FF2B5EF4-FFF2-40B4-BE49-F238E27FC236}">
                <a16:creationId xmlns:a16="http://schemas.microsoft.com/office/drawing/2014/main" id="{7995A2AE-19E1-4C41-9ECB-B7883BCB8748}"/>
              </a:ext>
            </a:extLst>
          </p:cNvPr>
          <p:cNvSpPr/>
          <p:nvPr/>
        </p:nvSpPr>
        <p:spPr>
          <a:xfrm rot="16200000">
            <a:off x="5557444" y="3998664"/>
            <a:ext cx="1798601" cy="3278750"/>
          </a:xfrm>
          <a:prstGeom prst="triangle">
            <a:avLst>
              <a:gd name="adj" fmla="val 48170"/>
            </a:avLst>
          </a:prstGeom>
          <a:solidFill>
            <a:srgbClr val="F3FFF3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2CF11E1-2EC5-4F57-BAB6-7BF65EE35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 of REINFORCE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46757F4-F509-4FD8-AD6A-4CD54A635B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Problem: Monte-Carlo policy gradient still has </a:t>
                </a:r>
                <a:r>
                  <a:rPr lang="en-US" altLang="zh-TW" dirty="0">
                    <a:solidFill>
                      <a:srgbClr val="114FFB"/>
                    </a:solidFill>
                  </a:rPr>
                  <a:t>high variance</a:t>
                </a:r>
                <a:endParaRPr lang="zh-TW" altLang="zh-TW" dirty="0">
                  <a:solidFill>
                    <a:srgbClr val="114FFB"/>
                  </a:solidFill>
                </a:endParaRPr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Solution: Actor Critic</a:t>
                </a:r>
              </a:p>
              <a:p>
                <a:pPr lvl="1"/>
                <a:r>
                  <a:rPr lang="en-US" altLang="zh-TW" dirty="0"/>
                  <a:t>Policy gradient based on the Critic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46757F4-F509-4FD8-AD6A-4CD54A635B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0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等腰三角形 3">
            <a:extLst>
              <a:ext uri="{FF2B5EF4-FFF2-40B4-BE49-F238E27FC236}">
                <a16:creationId xmlns:a16="http://schemas.microsoft.com/office/drawing/2014/main" id="{46AF5EB5-D7DE-4D33-9452-7C5AFA55F1BB}"/>
              </a:ext>
            </a:extLst>
          </p:cNvPr>
          <p:cNvSpPr/>
          <p:nvPr/>
        </p:nvSpPr>
        <p:spPr>
          <a:xfrm rot="16200000">
            <a:off x="4671458" y="953279"/>
            <a:ext cx="2460684" cy="4387791"/>
          </a:xfrm>
          <a:prstGeom prst="triangle">
            <a:avLst>
              <a:gd name="adj" fmla="val 48170"/>
            </a:avLst>
          </a:prstGeom>
          <a:solidFill>
            <a:srgbClr val="98FAA8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55234B06-450D-41C8-84BB-BC806541404C}"/>
              </a:ext>
            </a:extLst>
          </p:cNvPr>
          <p:cNvCxnSpPr>
            <a:cxnSpLocks noChangeShapeType="1"/>
            <a:stCxn id="7" idx="3"/>
            <a:endCxn id="9" idx="1"/>
          </p:cNvCxnSpPr>
          <p:nvPr/>
        </p:nvCxnSpPr>
        <p:spPr bwMode="auto">
          <a:xfrm flipV="1">
            <a:off x="3948178" y="3206507"/>
            <a:ext cx="623121" cy="4951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597CE0AA-77D3-4512-94FD-23BB7076956A}"/>
              </a:ext>
            </a:extLst>
          </p:cNvPr>
          <p:cNvCxnSpPr>
            <a:cxnSpLocks noChangeShapeType="1"/>
            <a:stCxn id="9" idx="3"/>
          </p:cNvCxnSpPr>
          <p:nvPr/>
        </p:nvCxnSpPr>
        <p:spPr bwMode="auto">
          <a:xfrm>
            <a:off x="5085354" y="3206507"/>
            <a:ext cx="634516" cy="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圓角矩形 5">
                <a:extLst>
                  <a:ext uri="{FF2B5EF4-FFF2-40B4-BE49-F238E27FC236}">
                    <a16:creationId xmlns:a16="http://schemas.microsoft.com/office/drawing/2014/main" id="{FB929B40-DFE8-4357-8330-4D790EB31E93}"/>
                  </a:ext>
                </a:extLst>
              </p:cNvPr>
              <p:cNvSpPr/>
              <p:nvPr/>
            </p:nvSpPr>
            <p:spPr>
              <a:xfrm>
                <a:off x="3434124" y="2954924"/>
                <a:ext cx="514055" cy="513067"/>
              </a:xfrm>
              <a:prstGeom prst="round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7" name="圓角矩形 5">
                <a:extLst>
                  <a:ext uri="{FF2B5EF4-FFF2-40B4-BE49-F238E27FC236}">
                    <a16:creationId xmlns:a16="http://schemas.microsoft.com/office/drawing/2014/main" id="{FB929B40-DFE8-4357-8330-4D790EB31E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124" y="2954924"/>
                <a:ext cx="514055" cy="51306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103B9B4-C02E-4846-9B35-F76BA18DECD7}"/>
                  </a:ext>
                </a:extLst>
              </p:cNvPr>
              <p:cNvSpPr/>
              <p:nvPr/>
            </p:nvSpPr>
            <p:spPr>
              <a:xfrm>
                <a:off x="3858750" y="2714351"/>
                <a:ext cx="5479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103B9B4-C02E-4846-9B35-F76BA18DEC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8750" y="2714351"/>
                <a:ext cx="5479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圓角矩形 7">
                <a:extLst>
                  <a:ext uri="{FF2B5EF4-FFF2-40B4-BE49-F238E27FC236}">
                    <a16:creationId xmlns:a16="http://schemas.microsoft.com/office/drawing/2014/main" id="{1891EECA-5106-4B6A-9057-E6103498A852}"/>
                  </a:ext>
                </a:extLst>
              </p:cNvPr>
              <p:cNvSpPr/>
              <p:nvPr/>
            </p:nvSpPr>
            <p:spPr>
              <a:xfrm>
                <a:off x="4571299" y="2949973"/>
                <a:ext cx="514055" cy="513067"/>
              </a:xfrm>
              <a:prstGeom prst="round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9" name="圓角矩形 7">
                <a:extLst>
                  <a:ext uri="{FF2B5EF4-FFF2-40B4-BE49-F238E27FC236}">
                    <a16:creationId xmlns:a16="http://schemas.microsoft.com/office/drawing/2014/main" id="{1891EECA-5106-4B6A-9057-E6103498A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299" y="2949973"/>
                <a:ext cx="514055" cy="513067"/>
              </a:xfrm>
              <a:prstGeom prst="roundRect">
                <a:avLst/>
              </a:prstGeom>
              <a:blipFill>
                <a:blip r:embed="rId5"/>
                <a:stretch>
                  <a:fillRect l="-7865"/>
                </a:stretch>
              </a:blipFill>
              <a:ln w="28575"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A289E8B-5D56-4FB1-BC19-C9D84B8D475C}"/>
                  </a:ext>
                </a:extLst>
              </p:cNvPr>
              <p:cNvSpPr/>
              <p:nvPr/>
            </p:nvSpPr>
            <p:spPr>
              <a:xfrm>
                <a:off x="4982785" y="2714351"/>
                <a:ext cx="7533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A289E8B-5D56-4FB1-BC19-C9D84B8D47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785" y="2714351"/>
                <a:ext cx="75334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圓角矩形 9">
                <a:extLst>
                  <a:ext uri="{FF2B5EF4-FFF2-40B4-BE49-F238E27FC236}">
                    <a16:creationId xmlns:a16="http://schemas.microsoft.com/office/drawing/2014/main" id="{C49B8094-6F23-47DA-B15D-5AC3D743E041}"/>
                  </a:ext>
                </a:extLst>
              </p:cNvPr>
              <p:cNvSpPr/>
              <p:nvPr/>
            </p:nvSpPr>
            <p:spPr>
              <a:xfrm>
                <a:off x="6699590" y="2949973"/>
                <a:ext cx="514055" cy="513067"/>
              </a:xfrm>
              <a:prstGeom prst="round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11" name="圓角矩形 9">
                <a:extLst>
                  <a:ext uri="{FF2B5EF4-FFF2-40B4-BE49-F238E27FC236}">
                    <a16:creationId xmlns:a16="http://schemas.microsoft.com/office/drawing/2014/main" id="{C49B8094-6F23-47DA-B15D-5AC3D743E0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590" y="2949973"/>
                <a:ext cx="514055" cy="513067"/>
              </a:xfrm>
              <a:prstGeom prst="roundRect">
                <a:avLst/>
              </a:prstGeom>
              <a:blipFill>
                <a:blip r:embed="rId7"/>
                <a:stretch>
                  <a:fillRect l="-10112"/>
                </a:stretch>
              </a:blipFill>
              <a:ln w="28575"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單箭頭接點 4">
            <a:extLst>
              <a:ext uri="{FF2B5EF4-FFF2-40B4-BE49-F238E27FC236}">
                <a16:creationId xmlns:a16="http://schemas.microsoft.com/office/drawing/2014/main" id="{8CCC4462-BB19-4180-BD85-EE5DBCB1236B}"/>
              </a:ext>
            </a:extLst>
          </p:cNvPr>
          <p:cNvCxnSpPr>
            <a:cxnSpLocks noChangeShapeType="1"/>
            <a:endCxn id="7" idx="1"/>
          </p:cNvCxnSpPr>
          <p:nvPr/>
        </p:nvCxnSpPr>
        <p:spPr bwMode="auto">
          <a:xfrm>
            <a:off x="2795498" y="3202675"/>
            <a:ext cx="638626" cy="8782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直線單箭頭接點 4">
            <a:extLst>
              <a:ext uri="{FF2B5EF4-FFF2-40B4-BE49-F238E27FC236}">
                <a16:creationId xmlns:a16="http://schemas.microsoft.com/office/drawing/2014/main" id="{E80634CF-BBCE-410D-8AA4-6A724E6DFEE9}"/>
              </a:ext>
            </a:extLst>
          </p:cNvPr>
          <p:cNvCxnSpPr>
            <a:cxnSpLocks noChangeShapeType="1"/>
            <a:stCxn id="11" idx="3"/>
          </p:cNvCxnSpPr>
          <p:nvPr/>
        </p:nvCxnSpPr>
        <p:spPr bwMode="auto">
          <a:xfrm flipV="1">
            <a:off x="7213644" y="3202675"/>
            <a:ext cx="634516" cy="3832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3FD44F7-FBC1-4F24-A6BC-EF10B9C294A9}"/>
                  </a:ext>
                </a:extLst>
              </p:cNvPr>
              <p:cNvSpPr/>
              <p:nvPr/>
            </p:nvSpPr>
            <p:spPr>
              <a:xfrm>
                <a:off x="7071017" y="2710521"/>
                <a:ext cx="7925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3FD44F7-FBC1-4F24-A6BC-EF10B9C294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1017" y="2710521"/>
                <a:ext cx="792589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圓角矩形 13">
                <a:extLst>
                  <a:ext uri="{FF2B5EF4-FFF2-40B4-BE49-F238E27FC236}">
                    <a16:creationId xmlns:a16="http://schemas.microsoft.com/office/drawing/2014/main" id="{735EE215-2712-4083-B29A-49A9848293B4}"/>
                  </a:ext>
                </a:extLst>
              </p:cNvPr>
              <p:cNvSpPr/>
              <p:nvPr/>
            </p:nvSpPr>
            <p:spPr>
              <a:xfrm>
                <a:off x="7811696" y="2946143"/>
                <a:ext cx="514055" cy="513067"/>
              </a:xfrm>
              <a:prstGeom prst="round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15" name="圓角矩形 13">
                <a:extLst>
                  <a:ext uri="{FF2B5EF4-FFF2-40B4-BE49-F238E27FC236}">
                    <a16:creationId xmlns:a16="http://schemas.microsoft.com/office/drawing/2014/main" id="{735EE215-2712-4083-B29A-49A9848293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696" y="2946143"/>
                <a:ext cx="514055" cy="513067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圓角矩形 14">
                <a:extLst>
                  <a:ext uri="{FF2B5EF4-FFF2-40B4-BE49-F238E27FC236}">
                    <a16:creationId xmlns:a16="http://schemas.microsoft.com/office/drawing/2014/main" id="{367FC2F6-D502-440C-B6D4-8EF1CA18EA29}"/>
                  </a:ext>
                </a:extLst>
              </p:cNvPr>
              <p:cNvSpPr/>
              <p:nvPr/>
            </p:nvSpPr>
            <p:spPr>
              <a:xfrm>
                <a:off x="1187724" y="2943426"/>
                <a:ext cx="514055" cy="513067"/>
              </a:xfrm>
              <a:prstGeom prst="round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16" name="圓角矩形 14">
                <a:extLst>
                  <a:ext uri="{FF2B5EF4-FFF2-40B4-BE49-F238E27FC236}">
                    <a16:creationId xmlns:a16="http://schemas.microsoft.com/office/drawing/2014/main" id="{367FC2F6-D502-440C-B6D4-8EF1CA18EA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724" y="2943426"/>
                <a:ext cx="514055" cy="513067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單箭頭接點 4">
            <a:extLst>
              <a:ext uri="{FF2B5EF4-FFF2-40B4-BE49-F238E27FC236}">
                <a16:creationId xmlns:a16="http://schemas.microsoft.com/office/drawing/2014/main" id="{B4B066B9-7261-443F-B0A6-1B3520CFF85F}"/>
              </a:ext>
            </a:extLst>
          </p:cNvPr>
          <p:cNvCxnSpPr>
            <a:cxnSpLocks noChangeShapeType="1"/>
            <a:stCxn id="16" idx="3"/>
          </p:cNvCxnSpPr>
          <p:nvPr/>
        </p:nvCxnSpPr>
        <p:spPr bwMode="auto">
          <a:xfrm flipV="1">
            <a:off x="1701779" y="3196128"/>
            <a:ext cx="634516" cy="3832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A78C1574-232F-41FA-A42F-06209B3E9209}"/>
                  </a:ext>
                </a:extLst>
              </p:cNvPr>
              <p:cNvSpPr/>
              <p:nvPr/>
            </p:nvSpPr>
            <p:spPr>
              <a:xfrm>
                <a:off x="1648430" y="2703974"/>
                <a:ext cx="509498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A78C1574-232F-41FA-A42F-06209B3E92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430" y="2703974"/>
                <a:ext cx="509498" cy="362984"/>
              </a:xfrm>
              <a:prstGeom prst="rect">
                <a:avLst/>
              </a:prstGeom>
              <a:blipFill>
                <a:blip r:embed="rId11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>
            <a:extLst>
              <a:ext uri="{FF2B5EF4-FFF2-40B4-BE49-F238E27FC236}">
                <a16:creationId xmlns:a16="http://schemas.microsoft.com/office/drawing/2014/main" id="{4254F31D-6FD9-4D81-920C-0F0B90C445E3}"/>
              </a:ext>
            </a:extLst>
          </p:cNvPr>
          <p:cNvSpPr/>
          <p:nvPr/>
        </p:nvSpPr>
        <p:spPr>
          <a:xfrm>
            <a:off x="2341244" y="296250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128D1D2-3D11-4B2F-BFA1-38E6F8F71033}"/>
              </a:ext>
            </a:extLst>
          </p:cNvPr>
          <p:cNvSpPr/>
          <p:nvPr/>
        </p:nvSpPr>
        <p:spPr>
          <a:xfrm>
            <a:off x="5694049" y="296795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  <p:cxnSp>
        <p:nvCxnSpPr>
          <p:cNvPr id="21" name="直線單箭頭接點 4">
            <a:extLst>
              <a:ext uri="{FF2B5EF4-FFF2-40B4-BE49-F238E27FC236}">
                <a16:creationId xmlns:a16="http://schemas.microsoft.com/office/drawing/2014/main" id="{895CCBC1-DBCE-4120-A168-D64348C99FC1}"/>
              </a:ext>
            </a:extLst>
          </p:cNvPr>
          <p:cNvCxnSpPr>
            <a:cxnSpLocks noChangeShapeType="1"/>
            <a:endCxn id="11" idx="1"/>
          </p:cNvCxnSpPr>
          <p:nvPr/>
        </p:nvCxnSpPr>
        <p:spPr bwMode="auto">
          <a:xfrm flipV="1">
            <a:off x="6097427" y="3206507"/>
            <a:ext cx="602163" cy="559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圓角矩形 20">
            <a:extLst>
              <a:ext uri="{FF2B5EF4-FFF2-40B4-BE49-F238E27FC236}">
                <a16:creationId xmlns:a16="http://schemas.microsoft.com/office/drawing/2014/main" id="{F6A1E377-4968-4ADC-A10F-A1474C6AC876}"/>
              </a:ext>
            </a:extLst>
          </p:cNvPr>
          <p:cNvSpPr/>
          <p:nvPr/>
        </p:nvSpPr>
        <p:spPr>
          <a:xfrm flipH="1">
            <a:off x="7452468" y="3165918"/>
            <a:ext cx="60121" cy="75305"/>
          </a:xfrm>
          <a:prstGeom prst="roundRect">
            <a:avLst/>
          </a:prstGeom>
          <a:solidFill>
            <a:schemeClr val="tx1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1"/>
          <a:lstStyle/>
          <a:p>
            <a:pPr algn="ctr"/>
            <a:endParaRPr lang="zh-TW" altLang="en-US" baseline="-25000" dirty="0"/>
          </a:p>
        </p:txBody>
      </p:sp>
      <p:sp>
        <p:nvSpPr>
          <p:cNvPr id="23" name="圓角矩形 21">
            <a:extLst>
              <a:ext uri="{FF2B5EF4-FFF2-40B4-BE49-F238E27FC236}">
                <a16:creationId xmlns:a16="http://schemas.microsoft.com/office/drawing/2014/main" id="{DCCD49FA-4453-4CD2-8B9F-B24DC0DB8C80}"/>
              </a:ext>
            </a:extLst>
          </p:cNvPr>
          <p:cNvSpPr/>
          <p:nvPr/>
        </p:nvSpPr>
        <p:spPr>
          <a:xfrm flipH="1">
            <a:off x="6331233" y="3163201"/>
            <a:ext cx="60121" cy="75305"/>
          </a:xfrm>
          <a:prstGeom prst="roundRect">
            <a:avLst/>
          </a:prstGeom>
          <a:solidFill>
            <a:schemeClr val="tx1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1"/>
          <a:lstStyle/>
          <a:p>
            <a:pPr algn="ctr"/>
            <a:endParaRPr lang="zh-TW" altLang="en-US" baseline="-25000" dirty="0"/>
          </a:p>
        </p:txBody>
      </p:sp>
      <p:sp>
        <p:nvSpPr>
          <p:cNvPr id="24" name="圓角矩形 22">
            <a:extLst>
              <a:ext uri="{FF2B5EF4-FFF2-40B4-BE49-F238E27FC236}">
                <a16:creationId xmlns:a16="http://schemas.microsoft.com/office/drawing/2014/main" id="{394D6CB8-B9A6-4A99-BA77-8B3D57E24237}"/>
              </a:ext>
            </a:extLst>
          </p:cNvPr>
          <p:cNvSpPr/>
          <p:nvPr/>
        </p:nvSpPr>
        <p:spPr>
          <a:xfrm flipH="1">
            <a:off x="5307973" y="3168644"/>
            <a:ext cx="60121" cy="75305"/>
          </a:xfrm>
          <a:prstGeom prst="roundRect">
            <a:avLst/>
          </a:prstGeom>
          <a:solidFill>
            <a:schemeClr val="tx1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1"/>
          <a:lstStyle/>
          <a:p>
            <a:pPr algn="ctr"/>
            <a:endParaRPr lang="zh-TW" altLang="en-US" baseline="-25000" dirty="0"/>
          </a:p>
        </p:txBody>
      </p:sp>
      <p:sp>
        <p:nvSpPr>
          <p:cNvPr id="25" name="圓角矩形 23">
            <a:extLst>
              <a:ext uri="{FF2B5EF4-FFF2-40B4-BE49-F238E27FC236}">
                <a16:creationId xmlns:a16="http://schemas.microsoft.com/office/drawing/2014/main" id="{27737D38-09B7-493F-A800-F51AC07C134E}"/>
              </a:ext>
            </a:extLst>
          </p:cNvPr>
          <p:cNvSpPr/>
          <p:nvPr/>
        </p:nvSpPr>
        <p:spPr>
          <a:xfrm flipH="1">
            <a:off x="4178586" y="3165925"/>
            <a:ext cx="60121" cy="75305"/>
          </a:xfrm>
          <a:prstGeom prst="roundRect">
            <a:avLst/>
          </a:prstGeom>
          <a:solidFill>
            <a:schemeClr val="tx1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1"/>
          <a:lstStyle/>
          <a:p>
            <a:pPr algn="ctr"/>
            <a:endParaRPr lang="zh-TW" altLang="en-US" baseline="-25000" dirty="0"/>
          </a:p>
        </p:txBody>
      </p:sp>
      <p:sp>
        <p:nvSpPr>
          <p:cNvPr id="26" name="圓角矩形 24">
            <a:extLst>
              <a:ext uri="{FF2B5EF4-FFF2-40B4-BE49-F238E27FC236}">
                <a16:creationId xmlns:a16="http://schemas.microsoft.com/office/drawing/2014/main" id="{D9AAD746-8162-450D-8128-6532630C0856}"/>
              </a:ext>
            </a:extLst>
          </p:cNvPr>
          <p:cNvSpPr/>
          <p:nvPr/>
        </p:nvSpPr>
        <p:spPr>
          <a:xfrm flipH="1">
            <a:off x="3041027" y="3171369"/>
            <a:ext cx="60121" cy="75305"/>
          </a:xfrm>
          <a:prstGeom prst="roundRect">
            <a:avLst/>
          </a:prstGeom>
          <a:solidFill>
            <a:schemeClr val="tx1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1"/>
          <a:lstStyle/>
          <a:p>
            <a:pPr algn="ctr"/>
            <a:endParaRPr lang="zh-TW" altLang="en-US" baseline="-25000" dirty="0"/>
          </a:p>
        </p:txBody>
      </p:sp>
      <p:sp>
        <p:nvSpPr>
          <p:cNvPr id="27" name="圓角矩形 25">
            <a:extLst>
              <a:ext uri="{FF2B5EF4-FFF2-40B4-BE49-F238E27FC236}">
                <a16:creationId xmlns:a16="http://schemas.microsoft.com/office/drawing/2014/main" id="{11D1EFBB-F261-49E2-A94D-9E2AF09D4EDB}"/>
              </a:ext>
            </a:extLst>
          </p:cNvPr>
          <p:cNvSpPr/>
          <p:nvPr/>
        </p:nvSpPr>
        <p:spPr>
          <a:xfrm flipH="1">
            <a:off x="1938848" y="3155039"/>
            <a:ext cx="60121" cy="75305"/>
          </a:xfrm>
          <a:prstGeom prst="roundRect">
            <a:avLst/>
          </a:prstGeom>
          <a:solidFill>
            <a:schemeClr val="tx1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1"/>
          <a:lstStyle/>
          <a:p>
            <a:pPr algn="ctr"/>
            <a:endParaRPr lang="zh-TW" alt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D6EBCF8B-A4E8-4887-9CFD-A2EB802A46CF}"/>
                  </a:ext>
                </a:extLst>
              </p:cNvPr>
              <p:cNvSpPr/>
              <p:nvPr/>
            </p:nvSpPr>
            <p:spPr>
              <a:xfrm>
                <a:off x="1852855" y="3223764"/>
                <a:ext cx="512448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D6EBCF8B-A4E8-4887-9CFD-A2EB802A46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855" y="3223764"/>
                <a:ext cx="512448" cy="362984"/>
              </a:xfrm>
              <a:prstGeom prst="rect">
                <a:avLst/>
              </a:prstGeom>
              <a:blipFill>
                <a:blip r:embed="rId12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FB8AF527-2998-4D38-98CE-275EC658EE17}"/>
                  </a:ext>
                </a:extLst>
              </p:cNvPr>
              <p:cNvSpPr/>
              <p:nvPr/>
            </p:nvSpPr>
            <p:spPr>
              <a:xfrm>
                <a:off x="4073986" y="3221041"/>
                <a:ext cx="712503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FB8AF527-2998-4D38-98CE-275EC658EE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986" y="3221041"/>
                <a:ext cx="712503" cy="362984"/>
              </a:xfrm>
              <a:prstGeom prst="rect">
                <a:avLst/>
              </a:prstGeom>
              <a:blipFill>
                <a:blip r:embed="rId1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55E3550F-1365-4A15-A67C-C96FE597A188}"/>
                  </a:ext>
                </a:extLst>
              </p:cNvPr>
              <p:cNvSpPr/>
              <p:nvPr/>
            </p:nvSpPr>
            <p:spPr>
              <a:xfrm>
                <a:off x="5199434" y="3192691"/>
                <a:ext cx="712503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55E3550F-1365-4A15-A67C-C96FE597A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9434" y="3192691"/>
                <a:ext cx="712503" cy="362984"/>
              </a:xfrm>
              <a:prstGeom prst="rect">
                <a:avLst/>
              </a:prstGeom>
              <a:blipFill>
                <a:blip r:embed="rId14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064B0457-3158-4EDC-92C3-CA2BE67A714B}"/>
                  </a:ext>
                </a:extLst>
              </p:cNvPr>
              <p:cNvSpPr/>
              <p:nvPr/>
            </p:nvSpPr>
            <p:spPr>
              <a:xfrm>
                <a:off x="7376499" y="3199959"/>
                <a:ext cx="532132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064B0457-3158-4EDC-92C3-CA2BE67A71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499" y="3199959"/>
                <a:ext cx="532132" cy="362984"/>
              </a:xfrm>
              <a:prstGeom prst="rect">
                <a:avLst/>
              </a:prstGeom>
              <a:blipFill>
                <a:blip r:embed="rId15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群組 31">
            <a:extLst>
              <a:ext uri="{FF2B5EF4-FFF2-40B4-BE49-F238E27FC236}">
                <a16:creationId xmlns:a16="http://schemas.microsoft.com/office/drawing/2014/main" id="{276E0590-D6A1-4408-AB79-751AB1788981}"/>
              </a:ext>
            </a:extLst>
          </p:cNvPr>
          <p:cNvGrpSpPr/>
          <p:nvPr/>
        </p:nvGrpSpPr>
        <p:grpSpPr>
          <a:xfrm>
            <a:off x="4178586" y="2566786"/>
            <a:ext cx="3874048" cy="336813"/>
            <a:chOff x="1153482" y="1391566"/>
            <a:chExt cx="1143451" cy="533401"/>
          </a:xfrm>
        </p:grpSpPr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F41C7F06-F848-490D-BF81-A31C19163215}"/>
                </a:ext>
              </a:extLst>
            </p:cNvPr>
            <p:cNvCxnSpPr/>
            <p:nvPr/>
          </p:nvCxnSpPr>
          <p:spPr>
            <a:xfrm rot="5400000" flipH="1" flipV="1">
              <a:off x="2030233" y="1656679"/>
              <a:ext cx="531812" cy="1588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>
              <a:extLst>
                <a:ext uri="{FF2B5EF4-FFF2-40B4-BE49-F238E27FC236}">
                  <a16:creationId xmlns:a16="http://schemas.microsoft.com/office/drawing/2014/main" id="{2678094C-7D07-4926-9FB3-1A09AA671C88}"/>
                </a:ext>
              </a:extLst>
            </p:cNvPr>
            <p:cNvCxnSpPr/>
            <p:nvPr/>
          </p:nvCxnSpPr>
          <p:spPr>
            <a:xfrm rot="5400000">
              <a:off x="888370" y="1656679"/>
              <a:ext cx="533400" cy="317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03DFE4F1-F75F-4FD6-B347-8C7B3CCD44C3}"/>
                </a:ext>
              </a:extLst>
            </p:cNvPr>
            <p:cNvCxnSpPr/>
            <p:nvPr/>
          </p:nvCxnSpPr>
          <p:spPr>
            <a:xfrm flipH="1" flipV="1">
              <a:off x="1153482" y="1391566"/>
              <a:ext cx="1141863" cy="1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0A6525B8-ADB4-4E43-BBB7-0F4F1D86BB8E}"/>
                  </a:ext>
                </a:extLst>
              </p:cNvPr>
              <p:cNvSpPr/>
              <p:nvPr/>
            </p:nvSpPr>
            <p:spPr>
              <a:xfrm>
                <a:off x="5196872" y="2249102"/>
                <a:ext cx="5479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0A6525B8-ADB4-4E43-BBB7-0F4F1D86BB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872" y="2249102"/>
                <a:ext cx="54797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等腰三角形 72">
            <a:extLst>
              <a:ext uri="{FF2B5EF4-FFF2-40B4-BE49-F238E27FC236}">
                <a16:creationId xmlns:a16="http://schemas.microsoft.com/office/drawing/2014/main" id="{E072F055-D7D0-41BE-A18B-527169F5B055}"/>
              </a:ext>
            </a:extLst>
          </p:cNvPr>
          <p:cNvSpPr/>
          <p:nvPr/>
        </p:nvSpPr>
        <p:spPr>
          <a:xfrm rot="16200000">
            <a:off x="5557443" y="3998664"/>
            <a:ext cx="1798601" cy="3278750"/>
          </a:xfrm>
          <a:prstGeom prst="triangle">
            <a:avLst>
              <a:gd name="adj" fmla="val 48170"/>
            </a:avLst>
          </a:prstGeom>
          <a:solidFill>
            <a:srgbClr val="F3FFF3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75" name="直線單箭頭接點 4">
            <a:extLst>
              <a:ext uri="{FF2B5EF4-FFF2-40B4-BE49-F238E27FC236}">
                <a16:creationId xmlns:a16="http://schemas.microsoft.com/office/drawing/2014/main" id="{F3FFAFBB-9E12-4403-91DD-057714096DEA}"/>
              </a:ext>
            </a:extLst>
          </p:cNvPr>
          <p:cNvCxnSpPr>
            <a:cxnSpLocks noChangeShapeType="1"/>
            <a:stCxn id="77" idx="3"/>
            <a:endCxn id="79" idx="1"/>
          </p:cNvCxnSpPr>
          <p:nvPr/>
        </p:nvCxnSpPr>
        <p:spPr bwMode="auto">
          <a:xfrm flipV="1">
            <a:off x="3926827" y="5680055"/>
            <a:ext cx="623121" cy="4951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33F5CA83-76CD-417A-8BA0-65E80AAD2C14}"/>
              </a:ext>
            </a:extLst>
          </p:cNvPr>
          <p:cNvCxnSpPr>
            <a:cxnSpLocks noChangeShapeType="1"/>
            <a:stCxn id="79" idx="3"/>
          </p:cNvCxnSpPr>
          <p:nvPr/>
        </p:nvCxnSpPr>
        <p:spPr bwMode="auto">
          <a:xfrm>
            <a:off x="5064003" y="5680055"/>
            <a:ext cx="634516" cy="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圓角矩形 5">
                <a:extLst>
                  <a:ext uri="{FF2B5EF4-FFF2-40B4-BE49-F238E27FC236}">
                    <a16:creationId xmlns:a16="http://schemas.microsoft.com/office/drawing/2014/main" id="{5BD18672-8DF8-4E88-99F0-58D89A28F959}"/>
                  </a:ext>
                </a:extLst>
              </p:cNvPr>
              <p:cNvSpPr/>
              <p:nvPr/>
            </p:nvSpPr>
            <p:spPr>
              <a:xfrm>
                <a:off x="3412773" y="5428472"/>
                <a:ext cx="514055" cy="513067"/>
              </a:xfrm>
              <a:prstGeom prst="round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77" name="圓角矩形 5">
                <a:extLst>
                  <a:ext uri="{FF2B5EF4-FFF2-40B4-BE49-F238E27FC236}">
                    <a16:creationId xmlns:a16="http://schemas.microsoft.com/office/drawing/2014/main" id="{5BD18672-8DF8-4E88-99F0-58D89A28F9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773" y="5428472"/>
                <a:ext cx="514055" cy="513067"/>
              </a:xfrm>
              <a:prstGeom prst="roundRect">
                <a:avLst/>
              </a:prstGeom>
              <a:blipFill>
                <a:blip r:embed="rId17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C7E7DAE8-66F3-40A1-8B80-3E45FC748E6A}"/>
                  </a:ext>
                </a:extLst>
              </p:cNvPr>
              <p:cNvSpPr/>
              <p:nvPr/>
            </p:nvSpPr>
            <p:spPr>
              <a:xfrm>
                <a:off x="3837399" y="5187899"/>
                <a:ext cx="5479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C7E7DAE8-66F3-40A1-8B80-3E45FC748E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399" y="5187899"/>
                <a:ext cx="54797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圓角矩形 7">
                <a:extLst>
                  <a:ext uri="{FF2B5EF4-FFF2-40B4-BE49-F238E27FC236}">
                    <a16:creationId xmlns:a16="http://schemas.microsoft.com/office/drawing/2014/main" id="{F07696E5-CF42-4761-8FFB-3A5AEFF42386}"/>
                  </a:ext>
                </a:extLst>
              </p:cNvPr>
              <p:cNvSpPr/>
              <p:nvPr/>
            </p:nvSpPr>
            <p:spPr>
              <a:xfrm>
                <a:off x="4549948" y="5423521"/>
                <a:ext cx="514055" cy="513067"/>
              </a:xfrm>
              <a:prstGeom prst="round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79" name="圓角矩形 7">
                <a:extLst>
                  <a:ext uri="{FF2B5EF4-FFF2-40B4-BE49-F238E27FC236}">
                    <a16:creationId xmlns:a16="http://schemas.microsoft.com/office/drawing/2014/main" id="{F07696E5-CF42-4761-8FFB-3A5AEFF423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9948" y="5423521"/>
                <a:ext cx="514055" cy="513067"/>
              </a:xfrm>
              <a:prstGeom prst="roundRect">
                <a:avLst/>
              </a:prstGeom>
              <a:blipFill>
                <a:blip r:embed="rId19"/>
                <a:stretch>
                  <a:fillRect l="-6667"/>
                </a:stretch>
              </a:blipFill>
              <a:ln w="28575"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1828BD17-0671-44A0-8BFC-F8F4007B952F}"/>
                  </a:ext>
                </a:extLst>
              </p:cNvPr>
              <p:cNvSpPr/>
              <p:nvPr/>
            </p:nvSpPr>
            <p:spPr>
              <a:xfrm>
                <a:off x="4961434" y="5187899"/>
                <a:ext cx="7533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1828BD17-0671-44A0-8BFC-F8F4007B9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434" y="5187899"/>
                <a:ext cx="75334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圓角矩形 9">
                <a:extLst>
                  <a:ext uri="{FF2B5EF4-FFF2-40B4-BE49-F238E27FC236}">
                    <a16:creationId xmlns:a16="http://schemas.microsoft.com/office/drawing/2014/main" id="{6E07CA8F-D6AA-4C14-891A-C67946120C92}"/>
                  </a:ext>
                </a:extLst>
              </p:cNvPr>
              <p:cNvSpPr/>
              <p:nvPr/>
            </p:nvSpPr>
            <p:spPr>
              <a:xfrm>
                <a:off x="6678239" y="5423521"/>
                <a:ext cx="514055" cy="513067"/>
              </a:xfrm>
              <a:prstGeom prst="round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81" name="圓角矩形 9">
                <a:extLst>
                  <a:ext uri="{FF2B5EF4-FFF2-40B4-BE49-F238E27FC236}">
                    <a16:creationId xmlns:a16="http://schemas.microsoft.com/office/drawing/2014/main" id="{6E07CA8F-D6AA-4C14-891A-C67946120C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239" y="5423521"/>
                <a:ext cx="514055" cy="513067"/>
              </a:xfrm>
              <a:prstGeom prst="roundRect">
                <a:avLst/>
              </a:prstGeom>
              <a:blipFill>
                <a:blip r:embed="rId21"/>
                <a:stretch>
                  <a:fillRect l="-11236"/>
                </a:stretch>
              </a:blipFill>
              <a:ln w="28575"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直線單箭頭接點 4">
            <a:extLst>
              <a:ext uri="{FF2B5EF4-FFF2-40B4-BE49-F238E27FC236}">
                <a16:creationId xmlns:a16="http://schemas.microsoft.com/office/drawing/2014/main" id="{2BFA428C-87CA-4C7D-82EF-2EA434E7A89B}"/>
              </a:ext>
            </a:extLst>
          </p:cNvPr>
          <p:cNvCxnSpPr>
            <a:cxnSpLocks noChangeShapeType="1"/>
            <a:endCxn id="77" idx="1"/>
          </p:cNvCxnSpPr>
          <p:nvPr/>
        </p:nvCxnSpPr>
        <p:spPr bwMode="auto">
          <a:xfrm>
            <a:off x="2774147" y="5676223"/>
            <a:ext cx="638626" cy="8782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" name="直線單箭頭接點 4">
            <a:extLst>
              <a:ext uri="{FF2B5EF4-FFF2-40B4-BE49-F238E27FC236}">
                <a16:creationId xmlns:a16="http://schemas.microsoft.com/office/drawing/2014/main" id="{D8CF39D9-BC93-498F-9B6C-1CCC56AE7A44}"/>
              </a:ext>
            </a:extLst>
          </p:cNvPr>
          <p:cNvCxnSpPr>
            <a:cxnSpLocks noChangeShapeType="1"/>
            <a:stCxn id="81" idx="3"/>
          </p:cNvCxnSpPr>
          <p:nvPr/>
        </p:nvCxnSpPr>
        <p:spPr bwMode="auto">
          <a:xfrm flipV="1">
            <a:off x="7192293" y="5676223"/>
            <a:ext cx="634516" cy="3832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22EEEC90-EC14-4AD1-862C-53E135DD5EFC}"/>
                  </a:ext>
                </a:extLst>
              </p:cNvPr>
              <p:cNvSpPr/>
              <p:nvPr/>
            </p:nvSpPr>
            <p:spPr>
              <a:xfrm>
                <a:off x="7049666" y="5184069"/>
                <a:ext cx="7925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22EEEC90-EC14-4AD1-862C-53E135DD5E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9666" y="5184069"/>
                <a:ext cx="792589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圓角矩形 13">
                <a:extLst>
                  <a:ext uri="{FF2B5EF4-FFF2-40B4-BE49-F238E27FC236}">
                    <a16:creationId xmlns:a16="http://schemas.microsoft.com/office/drawing/2014/main" id="{26237AC6-6F49-46B4-8128-C8BD8B6A17C4}"/>
                  </a:ext>
                </a:extLst>
              </p:cNvPr>
              <p:cNvSpPr/>
              <p:nvPr/>
            </p:nvSpPr>
            <p:spPr>
              <a:xfrm>
                <a:off x="7790345" y="5419691"/>
                <a:ext cx="514055" cy="513067"/>
              </a:xfrm>
              <a:prstGeom prst="round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85" name="圓角矩形 13">
                <a:extLst>
                  <a:ext uri="{FF2B5EF4-FFF2-40B4-BE49-F238E27FC236}">
                    <a16:creationId xmlns:a16="http://schemas.microsoft.com/office/drawing/2014/main" id="{26237AC6-6F49-46B4-8128-C8BD8B6A17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345" y="5419691"/>
                <a:ext cx="514055" cy="513067"/>
              </a:xfrm>
              <a:prstGeom prst="roundRect">
                <a:avLst/>
              </a:prstGeom>
              <a:blipFill>
                <a:blip r:embed="rId23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圓角矩形 14">
                <a:extLst>
                  <a:ext uri="{FF2B5EF4-FFF2-40B4-BE49-F238E27FC236}">
                    <a16:creationId xmlns:a16="http://schemas.microsoft.com/office/drawing/2014/main" id="{C8A096CC-23F9-442A-921B-2951DF91C0E3}"/>
                  </a:ext>
                </a:extLst>
              </p:cNvPr>
              <p:cNvSpPr/>
              <p:nvPr/>
            </p:nvSpPr>
            <p:spPr>
              <a:xfrm>
                <a:off x="1166373" y="5416974"/>
                <a:ext cx="514055" cy="513067"/>
              </a:xfrm>
              <a:prstGeom prst="round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86" name="圓角矩形 14">
                <a:extLst>
                  <a:ext uri="{FF2B5EF4-FFF2-40B4-BE49-F238E27FC236}">
                    <a16:creationId xmlns:a16="http://schemas.microsoft.com/office/drawing/2014/main" id="{C8A096CC-23F9-442A-921B-2951DF91C0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373" y="5416974"/>
                <a:ext cx="514055" cy="513067"/>
              </a:xfrm>
              <a:prstGeom prst="roundRect">
                <a:avLst/>
              </a:prstGeom>
              <a:blipFill>
                <a:blip r:embed="rId24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直線單箭頭接點 4">
            <a:extLst>
              <a:ext uri="{FF2B5EF4-FFF2-40B4-BE49-F238E27FC236}">
                <a16:creationId xmlns:a16="http://schemas.microsoft.com/office/drawing/2014/main" id="{3CBC6A2D-44C0-44DA-9DD8-FFA82C51CA5D}"/>
              </a:ext>
            </a:extLst>
          </p:cNvPr>
          <p:cNvCxnSpPr>
            <a:cxnSpLocks noChangeShapeType="1"/>
            <a:stCxn id="86" idx="3"/>
          </p:cNvCxnSpPr>
          <p:nvPr/>
        </p:nvCxnSpPr>
        <p:spPr bwMode="auto">
          <a:xfrm flipV="1">
            <a:off x="1680428" y="5669676"/>
            <a:ext cx="634516" cy="3832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B6E0723B-84DA-451D-A9CF-8A701C68EA25}"/>
                  </a:ext>
                </a:extLst>
              </p:cNvPr>
              <p:cNvSpPr/>
              <p:nvPr/>
            </p:nvSpPr>
            <p:spPr>
              <a:xfrm>
                <a:off x="1627079" y="5177522"/>
                <a:ext cx="509498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B6E0723B-84DA-451D-A9CF-8A701C68EA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079" y="5177522"/>
                <a:ext cx="509498" cy="362984"/>
              </a:xfrm>
              <a:prstGeom prst="rect">
                <a:avLst/>
              </a:prstGeom>
              <a:blipFill>
                <a:blip r:embed="rId2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矩形 88">
            <a:extLst>
              <a:ext uri="{FF2B5EF4-FFF2-40B4-BE49-F238E27FC236}">
                <a16:creationId xmlns:a16="http://schemas.microsoft.com/office/drawing/2014/main" id="{092ACD48-28DA-4370-AC67-04D21268D334}"/>
              </a:ext>
            </a:extLst>
          </p:cNvPr>
          <p:cNvSpPr/>
          <p:nvPr/>
        </p:nvSpPr>
        <p:spPr>
          <a:xfrm>
            <a:off x="2319893" y="543605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5CD0560-CC64-4D52-812E-D042957C3C3E}"/>
              </a:ext>
            </a:extLst>
          </p:cNvPr>
          <p:cNvSpPr/>
          <p:nvPr/>
        </p:nvSpPr>
        <p:spPr>
          <a:xfrm>
            <a:off x="5672698" y="544149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  <p:cxnSp>
        <p:nvCxnSpPr>
          <p:cNvPr id="91" name="直線單箭頭接點 4">
            <a:extLst>
              <a:ext uri="{FF2B5EF4-FFF2-40B4-BE49-F238E27FC236}">
                <a16:creationId xmlns:a16="http://schemas.microsoft.com/office/drawing/2014/main" id="{E75B2322-9495-4645-8597-D5B7F227AF66}"/>
              </a:ext>
            </a:extLst>
          </p:cNvPr>
          <p:cNvCxnSpPr>
            <a:cxnSpLocks noChangeShapeType="1"/>
            <a:endCxn id="81" idx="1"/>
          </p:cNvCxnSpPr>
          <p:nvPr/>
        </p:nvCxnSpPr>
        <p:spPr bwMode="auto">
          <a:xfrm flipV="1">
            <a:off x="6076076" y="5680055"/>
            <a:ext cx="602163" cy="559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" name="圓角矩形 20">
            <a:extLst>
              <a:ext uri="{FF2B5EF4-FFF2-40B4-BE49-F238E27FC236}">
                <a16:creationId xmlns:a16="http://schemas.microsoft.com/office/drawing/2014/main" id="{3201AB9B-B35E-4ECC-B35B-9770C6AFCA81}"/>
              </a:ext>
            </a:extLst>
          </p:cNvPr>
          <p:cNvSpPr/>
          <p:nvPr/>
        </p:nvSpPr>
        <p:spPr>
          <a:xfrm flipH="1">
            <a:off x="7431117" y="5639466"/>
            <a:ext cx="60121" cy="75305"/>
          </a:xfrm>
          <a:prstGeom prst="roundRect">
            <a:avLst/>
          </a:prstGeom>
          <a:solidFill>
            <a:schemeClr val="tx1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1"/>
          <a:lstStyle/>
          <a:p>
            <a:pPr algn="ctr"/>
            <a:endParaRPr lang="zh-TW" altLang="en-US" baseline="-25000" dirty="0"/>
          </a:p>
        </p:txBody>
      </p:sp>
      <p:sp>
        <p:nvSpPr>
          <p:cNvPr id="93" name="圓角矩形 21">
            <a:extLst>
              <a:ext uri="{FF2B5EF4-FFF2-40B4-BE49-F238E27FC236}">
                <a16:creationId xmlns:a16="http://schemas.microsoft.com/office/drawing/2014/main" id="{3B4470E3-ACCA-475C-A661-A6BF88E0EC13}"/>
              </a:ext>
            </a:extLst>
          </p:cNvPr>
          <p:cNvSpPr/>
          <p:nvPr/>
        </p:nvSpPr>
        <p:spPr>
          <a:xfrm flipH="1">
            <a:off x="6309882" y="5636749"/>
            <a:ext cx="60121" cy="75305"/>
          </a:xfrm>
          <a:prstGeom prst="roundRect">
            <a:avLst/>
          </a:prstGeom>
          <a:solidFill>
            <a:schemeClr val="tx1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1"/>
          <a:lstStyle/>
          <a:p>
            <a:pPr algn="ctr"/>
            <a:endParaRPr lang="zh-TW" altLang="en-US" baseline="-25000" dirty="0"/>
          </a:p>
        </p:txBody>
      </p:sp>
      <p:sp>
        <p:nvSpPr>
          <p:cNvPr id="94" name="圓角矩形 22">
            <a:extLst>
              <a:ext uri="{FF2B5EF4-FFF2-40B4-BE49-F238E27FC236}">
                <a16:creationId xmlns:a16="http://schemas.microsoft.com/office/drawing/2014/main" id="{0CD2142E-A4D0-4995-BEBF-665CB6A3D42C}"/>
              </a:ext>
            </a:extLst>
          </p:cNvPr>
          <p:cNvSpPr/>
          <p:nvPr/>
        </p:nvSpPr>
        <p:spPr>
          <a:xfrm flipH="1">
            <a:off x="5286622" y="5642192"/>
            <a:ext cx="60121" cy="75305"/>
          </a:xfrm>
          <a:prstGeom prst="roundRect">
            <a:avLst/>
          </a:prstGeom>
          <a:solidFill>
            <a:schemeClr val="tx1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1"/>
          <a:lstStyle/>
          <a:p>
            <a:pPr algn="ctr"/>
            <a:endParaRPr lang="zh-TW" altLang="en-US" baseline="-25000" dirty="0"/>
          </a:p>
        </p:txBody>
      </p:sp>
      <p:sp>
        <p:nvSpPr>
          <p:cNvPr id="95" name="圓角矩形 23">
            <a:extLst>
              <a:ext uri="{FF2B5EF4-FFF2-40B4-BE49-F238E27FC236}">
                <a16:creationId xmlns:a16="http://schemas.microsoft.com/office/drawing/2014/main" id="{2724D417-DF71-4C70-BAAE-7A4AEDA89B5B}"/>
              </a:ext>
            </a:extLst>
          </p:cNvPr>
          <p:cNvSpPr/>
          <p:nvPr/>
        </p:nvSpPr>
        <p:spPr>
          <a:xfrm flipH="1">
            <a:off x="4157235" y="5639473"/>
            <a:ext cx="60121" cy="75305"/>
          </a:xfrm>
          <a:prstGeom prst="roundRect">
            <a:avLst/>
          </a:prstGeom>
          <a:solidFill>
            <a:schemeClr val="tx1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1"/>
          <a:lstStyle/>
          <a:p>
            <a:pPr algn="ctr"/>
            <a:endParaRPr lang="zh-TW" altLang="en-US" baseline="-25000" dirty="0"/>
          </a:p>
        </p:txBody>
      </p:sp>
      <p:sp>
        <p:nvSpPr>
          <p:cNvPr id="96" name="圓角矩形 24">
            <a:extLst>
              <a:ext uri="{FF2B5EF4-FFF2-40B4-BE49-F238E27FC236}">
                <a16:creationId xmlns:a16="http://schemas.microsoft.com/office/drawing/2014/main" id="{6E91E5DC-8B72-4C29-80E7-986C417EC779}"/>
              </a:ext>
            </a:extLst>
          </p:cNvPr>
          <p:cNvSpPr/>
          <p:nvPr/>
        </p:nvSpPr>
        <p:spPr>
          <a:xfrm flipH="1">
            <a:off x="3019676" y="5644917"/>
            <a:ext cx="60121" cy="75305"/>
          </a:xfrm>
          <a:prstGeom prst="roundRect">
            <a:avLst/>
          </a:prstGeom>
          <a:solidFill>
            <a:schemeClr val="tx1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1"/>
          <a:lstStyle/>
          <a:p>
            <a:pPr algn="ctr"/>
            <a:endParaRPr lang="zh-TW" altLang="en-US" baseline="-25000" dirty="0"/>
          </a:p>
        </p:txBody>
      </p:sp>
      <p:sp>
        <p:nvSpPr>
          <p:cNvPr id="97" name="圓角矩形 25">
            <a:extLst>
              <a:ext uri="{FF2B5EF4-FFF2-40B4-BE49-F238E27FC236}">
                <a16:creationId xmlns:a16="http://schemas.microsoft.com/office/drawing/2014/main" id="{EAA96B56-8F0B-48B6-9CB5-4C806F6539B4}"/>
              </a:ext>
            </a:extLst>
          </p:cNvPr>
          <p:cNvSpPr/>
          <p:nvPr/>
        </p:nvSpPr>
        <p:spPr>
          <a:xfrm flipH="1">
            <a:off x="1917497" y="5628587"/>
            <a:ext cx="60121" cy="75305"/>
          </a:xfrm>
          <a:prstGeom prst="roundRect">
            <a:avLst/>
          </a:prstGeom>
          <a:solidFill>
            <a:schemeClr val="tx1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1"/>
          <a:lstStyle/>
          <a:p>
            <a:pPr algn="ctr"/>
            <a:endParaRPr lang="zh-TW" alt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06339F4B-1D13-4BAE-AC8A-07E41210FFEE}"/>
                  </a:ext>
                </a:extLst>
              </p:cNvPr>
              <p:cNvSpPr/>
              <p:nvPr/>
            </p:nvSpPr>
            <p:spPr>
              <a:xfrm>
                <a:off x="1831504" y="5697312"/>
                <a:ext cx="512448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06339F4B-1D13-4BAE-AC8A-07E41210FF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504" y="5697312"/>
                <a:ext cx="512448" cy="362984"/>
              </a:xfrm>
              <a:prstGeom prst="rect">
                <a:avLst/>
              </a:prstGeom>
              <a:blipFill>
                <a:blip r:embed="rId26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6DDDE041-ACA0-4784-A692-11D1E40FC32A}"/>
                  </a:ext>
                </a:extLst>
              </p:cNvPr>
              <p:cNvSpPr/>
              <p:nvPr/>
            </p:nvSpPr>
            <p:spPr>
              <a:xfrm>
                <a:off x="4052635" y="5694589"/>
                <a:ext cx="712503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6DDDE041-ACA0-4784-A692-11D1E40FC3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635" y="5694589"/>
                <a:ext cx="712503" cy="362984"/>
              </a:xfrm>
              <a:prstGeom prst="rect">
                <a:avLst/>
              </a:prstGeom>
              <a:blipFill>
                <a:blip r:embed="rId2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C65CABDC-EAF5-47DF-B9EE-78DCF7BE88DF}"/>
                  </a:ext>
                </a:extLst>
              </p:cNvPr>
              <p:cNvSpPr/>
              <p:nvPr/>
            </p:nvSpPr>
            <p:spPr>
              <a:xfrm>
                <a:off x="5178083" y="5666239"/>
                <a:ext cx="712503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C65CABDC-EAF5-47DF-B9EE-78DCF7BE88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083" y="5666239"/>
                <a:ext cx="712503" cy="362984"/>
              </a:xfrm>
              <a:prstGeom prst="rect">
                <a:avLst/>
              </a:prstGeom>
              <a:blipFill>
                <a:blip r:embed="rId28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FFCEC237-3BF1-4D26-8567-B7F10506F9F5}"/>
                  </a:ext>
                </a:extLst>
              </p:cNvPr>
              <p:cNvSpPr/>
              <p:nvPr/>
            </p:nvSpPr>
            <p:spPr>
              <a:xfrm>
                <a:off x="7355148" y="5673507"/>
                <a:ext cx="532132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FFCEC237-3BF1-4D26-8567-B7F10506F9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5148" y="5673507"/>
                <a:ext cx="532132" cy="362984"/>
              </a:xfrm>
              <a:prstGeom prst="rect">
                <a:avLst/>
              </a:prstGeom>
              <a:blipFill>
                <a:blip r:embed="rId29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39108FF5-10BA-4D99-B9BE-4A1EFFD7070E}"/>
              </a:ext>
            </a:extLst>
          </p:cNvPr>
          <p:cNvGrpSpPr/>
          <p:nvPr/>
        </p:nvGrpSpPr>
        <p:grpSpPr>
          <a:xfrm>
            <a:off x="4157235" y="5111795"/>
            <a:ext cx="643638" cy="329704"/>
            <a:chOff x="1153482" y="1391566"/>
            <a:chExt cx="1143451" cy="533401"/>
          </a:xfrm>
        </p:grpSpPr>
        <p:cxnSp>
          <p:nvCxnSpPr>
            <p:cNvPr id="103" name="直線接點 102">
              <a:extLst>
                <a:ext uri="{FF2B5EF4-FFF2-40B4-BE49-F238E27FC236}">
                  <a16:creationId xmlns:a16="http://schemas.microsoft.com/office/drawing/2014/main" id="{D83879A0-04EC-4359-BC54-617515133FEA}"/>
                </a:ext>
              </a:extLst>
            </p:cNvPr>
            <p:cNvCxnSpPr/>
            <p:nvPr/>
          </p:nvCxnSpPr>
          <p:spPr>
            <a:xfrm rot="5400000" flipH="1" flipV="1">
              <a:off x="2030233" y="1656679"/>
              <a:ext cx="531812" cy="1588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單箭頭接點 103">
              <a:extLst>
                <a:ext uri="{FF2B5EF4-FFF2-40B4-BE49-F238E27FC236}">
                  <a16:creationId xmlns:a16="http://schemas.microsoft.com/office/drawing/2014/main" id="{6E70AADA-1278-47F1-8E03-C8B6956B4DA0}"/>
                </a:ext>
              </a:extLst>
            </p:cNvPr>
            <p:cNvCxnSpPr/>
            <p:nvPr/>
          </p:nvCxnSpPr>
          <p:spPr>
            <a:xfrm rot="5400000">
              <a:off x="888370" y="1656679"/>
              <a:ext cx="533400" cy="317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接點 104">
              <a:extLst>
                <a:ext uri="{FF2B5EF4-FFF2-40B4-BE49-F238E27FC236}">
                  <a16:creationId xmlns:a16="http://schemas.microsoft.com/office/drawing/2014/main" id="{5DD100D8-19A4-4DDE-8251-B08E88F225C4}"/>
                </a:ext>
              </a:extLst>
            </p:cNvPr>
            <p:cNvCxnSpPr/>
            <p:nvPr/>
          </p:nvCxnSpPr>
          <p:spPr>
            <a:xfrm flipH="1" flipV="1">
              <a:off x="1153482" y="1391566"/>
              <a:ext cx="1141863" cy="1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0280A2FA-865C-4D4F-9AB5-8C5F3DDD71EE}"/>
                  </a:ext>
                </a:extLst>
              </p:cNvPr>
              <p:cNvSpPr/>
              <p:nvPr/>
            </p:nvSpPr>
            <p:spPr>
              <a:xfrm>
                <a:off x="4197537" y="4633670"/>
                <a:ext cx="25465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b="1" dirty="0">
                    <a:solidFill>
                      <a:srgbClr val="FF0000"/>
                    </a:solidFill>
                  </a:rPr>
                  <a:t>Critic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TW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TW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0280A2FA-865C-4D4F-9AB5-8C5F3DDD71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537" y="4633670"/>
                <a:ext cx="2546595" cy="369332"/>
              </a:xfrm>
              <a:prstGeom prst="rect">
                <a:avLst/>
              </a:prstGeom>
              <a:blipFill>
                <a:blip r:embed="rId30"/>
                <a:stretch>
                  <a:fillRect l="-2158" t="-6557" b="-262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51583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altLang="zh-TW" sz="4000" kern="1200" dirty="0">
                <a:solidFill>
                  <a:schemeClr val="tx1"/>
                </a:solidFill>
              </a:rPr>
              <a:t>Actor-Critic</a:t>
            </a:r>
            <a:endParaRPr lang="zh-TW" altLang="en-US" sz="2400" dirty="0"/>
          </a:p>
        </p:txBody>
      </p:sp>
      <p:sp>
        <p:nvSpPr>
          <p:cNvPr id="7" name="副標題 6"/>
          <p:cNvSpPr>
            <a:spLocks noGrp="1"/>
          </p:cNvSpPr>
          <p:nvPr>
            <p:ph type="subTitle" sz="quarter" idx="1"/>
          </p:nvPr>
        </p:nvSpPr>
        <p:spPr>
          <a:xfrm>
            <a:off x="1371600" y="3718432"/>
            <a:ext cx="6400800" cy="2302856"/>
          </a:xfrm>
        </p:spPr>
        <p:txBody>
          <a:bodyPr>
            <a:norm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354705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Reducing Variance Using a Critic</a:t>
            </a:r>
            <a:endParaRPr lang="zh-TW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1657350"/>
                <a:ext cx="8153400" cy="4438650"/>
              </a:xfrm>
            </p:spPr>
            <p:txBody>
              <a:bodyPr>
                <a:normAutofit/>
              </a:bodyPr>
              <a:lstStyle/>
              <a:p>
                <a:pPr lvl="0"/>
                <a:r>
                  <a:rPr lang="en-US" altLang="zh-TW" dirty="0"/>
                  <a:t>We use a </a:t>
                </a:r>
                <a:r>
                  <a:rPr lang="en-US" altLang="zh-TW" dirty="0">
                    <a:solidFill>
                      <a:srgbClr val="FC0128"/>
                    </a:solidFill>
                  </a:rPr>
                  <a:t>critic</a:t>
                </a:r>
                <a:r>
                  <a:rPr lang="en-US" altLang="zh-TW" dirty="0"/>
                  <a:t> to estimate the action-value function,</a:t>
                </a:r>
                <a:endParaRPr lang="zh-TW" altLang="zh-TW" dirty="0">
                  <a:solidFill>
                    <a:srgbClr val="114FFB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)≈</m:t>
                      </m:r>
                      <m:sSup>
                        <m:sSup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TW" altLang="en-US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p>
                      </m:sSup>
                      <m:d>
                        <m:d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zh-TW" altLang="zh-TW" dirty="0"/>
              </a:p>
              <a:p>
                <a:pPr lvl="0"/>
                <a:r>
                  <a:rPr lang="en-US" altLang="zh-TW" dirty="0"/>
                  <a:t>Actor-critic algorithms maintain </a:t>
                </a:r>
                <a:r>
                  <a:rPr lang="en-US" altLang="zh-TW" dirty="0">
                    <a:solidFill>
                      <a:srgbClr val="114FFB"/>
                    </a:solidFill>
                  </a:rPr>
                  <a:t>two</a:t>
                </a:r>
                <a:r>
                  <a:rPr lang="en-US" altLang="zh-TW" dirty="0"/>
                  <a:t> sets of parameters</a:t>
                </a:r>
                <a:endParaRPr lang="zh-TW" altLang="zh-TW" dirty="0"/>
              </a:p>
              <a:p>
                <a:pPr lvl="1"/>
                <a:r>
                  <a:rPr lang="en-US" altLang="zh-TW" dirty="0">
                    <a:solidFill>
                      <a:srgbClr val="114FFB"/>
                    </a:solidFill>
                  </a:rPr>
                  <a:t>Critic:</a:t>
                </a:r>
                <a:r>
                  <a:rPr lang="en-US" altLang="zh-TW" dirty="0"/>
                  <a:t> Updates action-value function parameters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TW" dirty="0"/>
                  <a:t> </a:t>
                </a:r>
                <a:endParaRPr lang="zh-TW" altLang="zh-TW" dirty="0"/>
              </a:p>
              <a:p>
                <a:pPr lvl="1"/>
                <a:r>
                  <a:rPr lang="en-US" altLang="zh-TW" dirty="0">
                    <a:solidFill>
                      <a:srgbClr val="114FFB"/>
                    </a:solidFill>
                  </a:rPr>
                  <a:t>Actor:</a:t>
                </a:r>
                <a:r>
                  <a:rPr lang="en-US" altLang="zh-TW" dirty="0"/>
                  <a:t> Updates policy parameters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dirty="0"/>
                  <a:t>, in direction suggested by critic</a:t>
                </a:r>
                <a:endParaRPr lang="zh-TW" altLang="zh-TW" dirty="0"/>
              </a:p>
              <a:p>
                <a:pPr lvl="0"/>
                <a:r>
                  <a:rPr lang="en-US" altLang="zh-TW" dirty="0"/>
                  <a:t>Actor-critic algorithms follow </a:t>
                </a:r>
                <a:r>
                  <a:rPr lang="en-US" altLang="zh-TW" dirty="0">
                    <a:solidFill>
                      <a:srgbClr val="114FFB"/>
                    </a:solidFill>
                  </a:rPr>
                  <a:t>an approximate policy gradient</a:t>
                </a:r>
                <a:endParaRPr lang="zh-TW" altLang="zh-TW" dirty="0">
                  <a:solidFill>
                    <a:srgbClr val="114FFB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TW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TW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TW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solidFill>
                                    <a:srgbClr val="114FF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zh-TW" dirty="0">
                  <a:solidFill>
                    <a:srgbClr val="114FFB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zh-TW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  <m:r>
                            <a:rPr lang="en-US" altLang="zh-TW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sSub>
                        <m:sSub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TW" i="1">
                          <a:solidFill>
                            <a:srgbClr val="114FF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zh-TW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114FF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zh-TW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657350"/>
                <a:ext cx="8153400" cy="4438650"/>
              </a:xfrm>
              <a:blipFill>
                <a:blip r:embed="rId2"/>
                <a:stretch>
                  <a:fillRect t="-10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8372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Estimating the Action-Value Function</a:t>
            </a:r>
            <a:endParaRPr lang="zh-TW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en-US" altLang="zh-TW" dirty="0"/>
                  <a:t>The </a:t>
                </a:r>
                <a:r>
                  <a:rPr lang="en-US" altLang="zh-TW" dirty="0">
                    <a:solidFill>
                      <a:srgbClr val="114FFB"/>
                    </a:solidFill>
                  </a:rPr>
                  <a:t>critic</a:t>
                </a:r>
                <a:r>
                  <a:rPr lang="en-US" altLang="zh-TW" dirty="0"/>
                  <a:t> is solving a familiar problem: </a:t>
                </a:r>
                <a:r>
                  <a:rPr lang="en-US" altLang="zh-TW" dirty="0">
                    <a:solidFill>
                      <a:srgbClr val="114FFB"/>
                    </a:solidFill>
                  </a:rPr>
                  <a:t>policy evaluation</a:t>
                </a:r>
                <a:endParaRPr lang="zh-TW" altLang="zh-TW" sz="2000" dirty="0">
                  <a:solidFill>
                    <a:srgbClr val="114FFB"/>
                  </a:solidFill>
                </a:endParaRPr>
              </a:p>
              <a:p>
                <a:r>
                  <a:rPr lang="en-US" altLang="zh-TW" dirty="0"/>
                  <a:t>But, how good is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TW" dirty="0"/>
                  <a:t> for current parameters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dirty="0"/>
                  <a:t>?</a:t>
                </a:r>
                <a:endParaRPr lang="zh-TW" altLang="zh-TW" dirty="0"/>
              </a:p>
              <a:p>
                <a:pPr lvl="0"/>
                <a:r>
                  <a:rPr lang="en-US" altLang="zh-TW" dirty="0"/>
                  <a:t>This problem was explored in previous two chapters, e.g.</a:t>
                </a:r>
                <a:endParaRPr lang="zh-TW" altLang="zh-TW" sz="2000" dirty="0"/>
              </a:p>
              <a:p>
                <a:pPr lvl="1"/>
                <a:r>
                  <a:rPr lang="en-US" altLang="zh-TW" dirty="0"/>
                  <a:t>Monte-Carlo policy evaluation</a:t>
                </a:r>
                <a:endParaRPr lang="zh-TW" altLang="zh-TW" sz="1800" dirty="0"/>
              </a:p>
              <a:p>
                <a:pPr lvl="1"/>
                <a:r>
                  <a:rPr lang="en-US" altLang="zh-TW" dirty="0"/>
                  <a:t>Temporal-Difference learning </a:t>
                </a:r>
                <a:endParaRPr lang="zh-TW" altLang="zh-TW" sz="1800" dirty="0"/>
              </a:p>
              <a:p>
                <a:pPr lvl="1"/>
                <a:r>
                  <a:rPr lang="en-US" altLang="zh-TW" dirty="0"/>
                  <a:t>TD(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80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altLang="zh-TW" dirty="0"/>
                  <a:t>)</a:t>
                </a:r>
                <a:endParaRPr lang="zh-TW" altLang="zh-TW" sz="1800" dirty="0"/>
              </a:p>
              <a:p>
                <a:r>
                  <a:rPr lang="en-US" altLang="zh-TW" dirty="0"/>
                  <a:t>Could also use e.g. least-squares policy evaluation</a:t>
                </a:r>
                <a:endParaRPr kumimoji="1" lang="en-US" altLang="zh-TW" sz="4000" baseline="0" dirty="0">
                  <a:solidFill>
                    <a:srgbClr val="114FFB"/>
                  </a:solidFill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0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281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altLang="zh-TW" sz="3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Actor-Critic (Discrete Action Space)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1657350"/>
                <a:ext cx="9001000" cy="4438650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>
                    <a:latin typeface="+mj-lt"/>
                  </a:rPr>
                  <a:t>Use two networks: an </a:t>
                </a:r>
                <a:r>
                  <a:rPr lang="en-US" altLang="zh-TW" dirty="0">
                    <a:solidFill>
                      <a:srgbClr val="FF0000"/>
                    </a:solidFill>
                    <a:latin typeface="+mj-lt"/>
                  </a:rPr>
                  <a:t>actor</a:t>
                </a:r>
                <a:r>
                  <a:rPr lang="en-US" altLang="zh-TW" dirty="0">
                    <a:latin typeface="+mj-lt"/>
                  </a:rPr>
                  <a:t> and a </a:t>
                </a:r>
                <a:r>
                  <a:rPr lang="en-US" altLang="zh-TW" dirty="0">
                    <a:solidFill>
                      <a:srgbClr val="FF0000"/>
                    </a:solidFill>
                    <a:latin typeface="+mj-lt"/>
                  </a:rPr>
                  <a:t>critic</a:t>
                </a:r>
              </a:p>
              <a:p>
                <a:pPr lvl="1"/>
                <a:r>
                  <a:rPr lang="en-US" altLang="zh-TW" dirty="0">
                    <a:solidFill>
                      <a:srgbClr val="FF0000"/>
                    </a:solidFill>
                    <a:latin typeface="+mj-lt"/>
                  </a:rPr>
                  <a:t>Critic</a:t>
                </a:r>
                <a:r>
                  <a:rPr lang="en-US" altLang="zh-TW" dirty="0">
                    <a:latin typeface="+mj-lt"/>
                  </a:rPr>
                  <a:t> estimates </a:t>
                </a:r>
                <a:r>
                  <a:rPr lang="en-US" altLang="zh-TW" dirty="0"/>
                  <a:t>the action-value function</a:t>
                </a:r>
                <a:endParaRPr lang="en-US" altLang="zh-TW" dirty="0">
                  <a:latin typeface="+mj-lt"/>
                </a:endParaRPr>
              </a:p>
              <a:p>
                <a:pPr lvl="2"/>
                <a:r>
                  <a:rPr lang="en-US" altLang="zh-TW" dirty="0">
                    <a:latin typeface="+mj-lt"/>
                  </a:rPr>
                  <a:t>Gradient: </a:t>
                </a:r>
                <a:endParaRPr lang="en-US" altLang="zh-TW" i="1" dirty="0">
                  <a:latin typeface="+mj-lt"/>
                </a:endParaRPr>
              </a:p>
              <a:p>
                <a:pPr marL="914400" lvl="2" indent="0">
                  <a:buNone/>
                </a:pPr>
                <a:r>
                  <a:rPr kumimoji="0" lang="en-US" altLang="zh-TW" sz="1600" kern="1200" dirty="0">
                    <a:solidFill>
                      <a:prstClr val="black"/>
                    </a:solidFill>
                    <a:cs typeface="+mn-cs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16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16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𝛻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l-GR" altLang="zh-TW" sz="16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ω</m:t>
                        </m:r>
                      </m:sub>
                    </m:sSub>
                    <m:sSub>
                      <m:sSubPr>
                        <m:ctrlPr>
                          <a:rPr kumimoji="0" lang="en-US" altLang="zh-TW" sz="1600" i="1" kern="12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1600" i="1" kern="12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altLang="zh-TW" sz="1600" i="1" kern="12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kumimoji="0" lang="en-US" altLang="zh-TW" sz="16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TW" sz="1600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1600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altLang="zh-TW" sz="1600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𝑡</m:t>
                            </m:r>
                          </m:sub>
                        </m:sSub>
                        <m:r>
                          <a:rPr kumimoji="0" lang="en-US" altLang="zh-TW" sz="16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,</m:t>
                        </m:r>
                        <m:sSub>
                          <m:sSubPr>
                            <m:ctrlPr>
                              <a:rPr kumimoji="0" lang="en-US" altLang="zh-TW" sz="1600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1600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altLang="zh-TW" sz="1600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𝑡</m:t>
                            </m:r>
                          </m:sub>
                        </m:sSub>
                        <m:r>
                          <a:rPr kumimoji="0" lang="en-US" altLang="zh-TW" sz="16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|</m:t>
                        </m:r>
                        <m:r>
                          <a:rPr kumimoji="0" lang="zh-TW" altLang="en-US" sz="16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𝜔</m:t>
                        </m:r>
                      </m:e>
                    </m:d>
                    <m:r>
                      <a:rPr kumimoji="0" lang="en-US" altLang="zh-TW" sz="1600" i="1" kern="12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16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altLang="zh-TW" sz="1600" i="1" kern="1200">
                        <a:solidFill>
                          <a:srgbClr val="5B9BD5">
                            <a:lumMod val="75000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US" altLang="zh-TW" sz="1600" i="1" kern="1200">
                            <a:solidFill>
                              <a:srgbClr val="5B9BD5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1600" i="1" kern="1200">
                            <a:solidFill>
                              <a:srgbClr val="5B9BD5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𝑟</m:t>
                        </m:r>
                      </m:e>
                      <m:sub>
                        <m:r>
                          <a:rPr kumimoji="0" lang="en-US" altLang="zh-TW" sz="1600" i="1" kern="1200">
                            <a:solidFill>
                              <a:srgbClr val="5B9BD5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𝑡</m:t>
                        </m:r>
                        <m:r>
                          <a:rPr kumimoji="0" lang="en-US" altLang="zh-TW" sz="1600" i="1" kern="1200">
                            <a:solidFill>
                              <a:srgbClr val="5B9BD5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+1</m:t>
                        </m:r>
                      </m:sub>
                    </m:sSub>
                    <m:r>
                      <a:rPr kumimoji="0" lang="en-US" altLang="zh-TW" sz="1600" i="1" kern="1200">
                        <a:solidFill>
                          <a:srgbClr val="5B9BD5">
                            <a:lumMod val="75000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zh-TW" altLang="en-US" i="1" kern="1200">
                        <a:solidFill>
                          <a:srgbClr val="5B9BD5">
                            <a:lumMod val="75000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kumimoji="0" lang="en-US" altLang="zh-TW" i="1" kern="1200">
                        <a:solidFill>
                          <a:srgbClr val="5B9BD5">
                            <a:lumMod val="75000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kumimoji="0" lang="en-US" altLang="zh-TW" i="1" kern="1200">
                            <a:solidFill>
                              <a:srgbClr val="5B9BD5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TW" i="1" kern="1200">
                                <a:solidFill>
                                  <a:srgbClr val="5B9BD5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TW" i="1" kern="1200">
                                <a:solidFill>
                                  <a:srgbClr val="5B9BD5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altLang="zh-TW" i="1" kern="1200">
                                <a:solidFill>
                                  <a:srgbClr val="5B9BD5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0" lang="en-US" altLang="zh-TW" i="1" kern="1200">
                                <a:solidFill>
                                  <a:srgbClr val="5B9BD5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kumimoji="0" lang="en-US" altLang="zh-TW" i="1" kern="1200">
                            <a:solidFill>
                              <a:srgbClr val="5B9BD5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kumimoji="0" lang="en-US" altLang="zh-TW" i="1" kern="1200">
                                <a:solidFill>
                                  <a:srgbClr val="5B9BD5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i="1" kern="1200">
                                <a:solidFill>
                                  <a:srgbClr val="5B9BD5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kumimoji="0" lang="en-US" altLang="zh-TW" i="1" kern="1200">
                                <a:solidFill>
                                  <a:srgbClr val="5B9BD5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e>
                        <m:r>
                          <a:rPr kumimoji="0" lang="zh-TW" altLang="en-US" i="1" kern="1200">
                            <a:solidFill>
                              <a:srgbClr val="5B9BD5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kumimoji="0" lang="en-US" altLang="zh-TW" i="1" kern="1200">
                        <a:solidFill>
                          <a:srgbClr val="5B9BD5">
                            <a:lumMod val="75000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kumimoji="0" lang="en-US" altLang="zh-TW" i="1" kern="12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kumimoji="0" lang="en-US" altLang="zh-TW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kumimoji="0" lang="en-US" altLang="zh-TW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TW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TW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altLang="zh-TW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kumimoji="0" lang="en-US" altLang="zh-TW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en-US" altLang="zh-TW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TW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altLang="zh-TW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r>
                          <a:rPr kumimoji="0" lang="zh-TW" altLang="en-US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kumimoji="0" lang="en-US" altLang="zh-TW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kumimoji="0" lang="en-US" altLang="zh-TW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TW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l-GR" altLang="zh-TW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</m:sSub>
                    <m:r>
                      <a:rPr kumimoji="0" lang="en-US" altLang="zh-TW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kumimoji="0" lang="en-US" altLang="zh-TW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TW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TW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altLang="zh-TW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kumimoji="0" lang="en-US" altLang="zh-TW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en-US" altLang="zh-TW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TW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altLang="zh-TW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r>
                          <m:rPr>
                            <m:sty m:val="p"/>
                          </m:rPr>
                          <a:rPr kumimoji="0" lang="el-GR" altLang="zh-TW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endParaRPr lang="en-US" altLang="zh-TW" dirty="0">
                  <a:latin typeface="+mj-lt"/>
                </a:endParaRPr>
              </a:p>
              <a:p>
                <a:pPr lvl="1"/>
                <a:r>
                  <a:rPr lang="en-US" altLang="zh-TW" dirty="0">
                    <a:solidFill>
                      <a:srgbClr val="FF0000"/>
                    </a:solidFill>
                    <a:latin typeface="+mj-lt"/>
                  </a:rPr>
                  <a:t>Actor </a:t>
                </a:r>
                <a:r>
                  <a:rPr lang="en-US" altLang="zh-TW" dirty="0">
                    <a:latin typeface="+mj-lt"/>
                  </a:rPr>
                  <a:t>updates policy in direction </a:t>
                </a:r>
                <a:r>
                  <a:rPr lang="en-US" altLang="zh-TW" dirty="0"/>
                  <a:t>suggested by critic </a:t>
                </a:r>
              </a:p>
              <a:p>
                <a:pPr lvl="2"/>
                <a:r>
                  <a:rPr lang="en-US" altLang="zh-TW" dirty="0">
                    <a:latin typeface="+mj-lt"/>
                  </a:rPr>
                  <a:t>Gradient (approximate policy gradient):</a:t>
                </a:r>
                <a:r>
                  <a:rPr lang="en-US" altLang="zh-TW" i="1" dirty="0">
                    <a:latin typeface="+mj-lt"/>
                  </a:rPr>
                  <a:t/>
                </a:r>
                <a:br>
                  <a:rPr lang="en-US" altLang="zh-TW" i="1" dirty="0">
                    <a:latin typeface="+mj-lt"/>
                  </a:rPr>
                </a:br>
                <a:r>
                  <a:rPr lang="en-US" altLang="zh-TW" i="1" dirty="0">
                    <a:latin typeface="+mj-lt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TW" i="1" dirty="0">
                    <a:solidFill>
                      <a:srgbClr val="FF0000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p>
                    </m:sSubSup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l-GR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TW" b="0" i="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/>
                </a:r>
                <a:br>
                  <a:rPr lang="en-US" altLang="zh-TW" b="0" i="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TW" i="1" dirty="0">
                    <a:solidFill>
                      <a:srgbClr val="FF0000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p>
                    </m:sSubSup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𝜵</m:t>
                            </m:r>
                          </m:e>
                          <m:sub>
                            <m:r>
                              <a:rPr lang="en-US" altLang="zh-TW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TW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TW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𝒍𝒐𝒈</m:t>
                            </m:r>
                          </m:fName>
                          <m:e>
                            <m:r>
                              <a:rPr lang="el-GR" altLang="zh-TW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  <m:r>
                              <a:rPr lang="en-US" altLang="zh-TW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TW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altLang="zh-TW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altLang="zh-TW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altLang="zh-TW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altLang="zh-TW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l-GR" altLang="zh-TW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en-US" altLang="zh-TW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sty m:val="p"/>
                              </m:rPr>
                              <a:rPr lang="el-GR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e>
                        </m:d>
                      </m:e>
                    </m:d>
                  </m:oMath>
                </a14:m>
                <a:endParaRPr lang="en-US" altLang="zh-TW" dirty="0">
                  <a:latin typeface="+mj-lt"/>
                </a:endParaRPr>
              </a:p>
              <a:p>
                <a:pPr lvl="2"/>
                <a:endParaRPr lang="en-US" altLang="zh-TW" dirty="0">
                  <a:latin typeface="+mj-lt"/>
                </a:endParaRPr>
              </a:p>
              <a:p>
                <a:pPr marL="342900" lvl="1" indent="0">
                  <a:buNone/>
                </a:pPr>
                <a:endParaRPr lang="en-US" altLang="zh-TW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1657350"/>
                <a:ext cx="9001000" cy="4438650"/>
              </a:xfrm>
              <a:blipFill>
                <a:blip r:embed="rId2"/>
                <a:stretch>
                  <a:fillRect t="-10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Picture 4" descr="http://pemami4911.github.io/assets/actor-crit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655393"/>
            <a:ext cx="2195737" cy="206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群組 56"/>
          <p:cNvGrpSpPr/>
          <p:nvPr/>
        </p:nvGrpSpPr>
        <p:grpSpPr>
          <a:xfrm>
            <a:off x="678872" y="4936977"/>
            <a:ext cx="8075518" cy="1159023"/>
            <a:chOff x="1791265" y="5212960"/>
            <a:chExt cx="9047118" cy="12367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矩形 57"/>
                <p:cNvSpPr/>
                <p:nvPr/>
              </p:nvSpPr>
              <p:spPr>
                <a:xfrm>
                  <a:off x="8034867" y="5213614"/>
                  <a:ext cx="1151466" cy="1236134"/>
                </a:xfrm>
                <a:prstGeom prst="rect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kumimoji="0" lang="en-US" altLang="zh-TW" sz="2000" kern="0" dirty="0">
                      <a:solidFill>
                        <a:srgbClr val="FF0000"/>
                      </a:solidFill>
                      <a:latin typeface="+mj-lt"/>
                      <a:ea typeface="新細明體" panose="02020500000000000000" pitchFamily="18" charset="-120"/>
                    </a:rPr>
                    <a:t>Critic</a:t>
                  </a:r>
                  <a:br>
                    <a:rPr kumimoji="0" lang="en-US" altLang="zh-TW" sz="2000" kern="0" dirty="0">
                      <a:solidFill>
                        <a:srgbClr val="FF0000"/>
                      </a:solidFill>
                      <a:latin typeface="+mj-lt"/>
                      <a:ea typeface="新細明體" panose="02020500000000000000" pitchFamily="18" charset="-120"/>
                    </a:rPr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l-GR" altLang="zh-TW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kumimoji="0" lang="zh-TW" altLang="en-US" kern="0" dirty="0">
                    <a:solidFill>
                      <a:srgbClr val="FF0000"/>
                    </a:solidFill>
                    <a:latin typeface="+mj-lt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58" name="矩形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4867" y="5213614"/>
                  <a:ext cx="1151466" cy="123613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直線單箭頭接點 58"/>
            <p:cNvCxnSpPr/>
            <p:nvPr/>
          </p:nvCxnSpPr>
          <p:spPr>
            <a:xfrm>
              <a:off x="7645399" y="5517980"/>
              <a:ext cx="389468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0" name="文字方塊 59"/>
            <p:cNvSpPr txBox="1"/>
            <p:nvPr/>
          </p:nvSpPr>
          <p:spPr>
            <a:xfrm>
              <a:off x="6757591" y="5320923"/>
              <a:ext cx="883927" cy="3941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kern="0" dirty="0">
                  <a:solidFill>
                    <a:prstClr val="black"/>
                  </a:solidFill>
                  <a:latin typeface="+mj-lt"/>
                  <a:ea typeface="新細明體" panose="02020500000000000000" pitchFamily="18" charset="-120"/>
                </a:rPr>
                <a:t>State</a:t>
              </a: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新細明體" panose="02020500000000000000" pitchFamily="18" charset="-120"/>
                </a:rPr>
                <a:t> s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新細明體" panose="02020500000000000000" pitchFamily="18" charset="-120"/>
              </a:endParaRPr>
            </a:p>
          </p:txBody>
        </p:sp>
        <p:cxnSp>
          <p:nvCxnSpPr>
            <p:cNvPr id="61" name="直線單箭頭接點 60"/>
            <p:cNvCxnSpPr/>
            <p:nvPr/>
          </p:nvCxnSpPr>
          <p:spPr>
            <a:xfrm>
              <a:off x="9186333" y="5823214"/>
              <a:ext cx="389468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/>
                <p:cNvSpPr txBox="1"/>
                <p:nvPr/>
              </p:nvSpPr>
              <p:spPr>
                <a:xfrm>
                  <a:off x="9575801" y="5589950"/>
                  <a:ext cx="1262582" cy="4269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1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20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kumimoji="0" lang="en-US" altLang="zh-TW" sz="20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kumimoji="0" lang="en-US" altLang="zh-TW" sz="20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kumimoji="0" lang="en-US" altLang="zh-TW" sz="20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0" lang="en-US" altLang="zh-TW" sz="20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kumimoji="0" lang="en-US" altLang="zh-TW" sz="20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kumimoji="0" lang="el-GR" altLang="zh-TW" sz="20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kumimoji="0" lang="en-US" altLang="zh-TW" sz="20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en-US" altLang="zh-TW" sz="2000" i="1" kern="0" dirty="0">
                    <a:solidFill>
                      <a:prstClr val="black"/>
                    </a:solidFill>
                    <a:latin typeface="+mj-lt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2" name="文字方塊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5801" y="5589950"/>
                  <a:ext cx="1262582" cy="426956"/>
                </a:xfrm>
                <a:prstGeom prst="rect">
                  <a:avLst/>
                </a:prstGeom>
                <a:blipFill>
                  <a:blip r:embed="rId5"/>
                  <a:stretch>
                    <a:fillRect l="-1622" r="-10270" b="-1692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直線單箭頭接點 62"/>
            <p:cNvCxnSpPr/>
            <p:nvPr/>
          </p:nvCxnSpPr>
          <p:spPr>
            <a:xfrm>
              <a:off x="7645399" y="6072875"/>
              <a:ext cx="389468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4" name="文字方塊 63"/>
            <p:cNvSpPr txBox="1"/>
            <p:nvPr/>
          </p:nvSpPr>
          <p:spPr>
            <a:xfrm>
              <a:off x="6659350" y="5890642"/>
              <a:ext cx="1094042" cy="3941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kern="0" dirty="0">
                  <a:solidFill>
                    <a:prstClr val="black"/>
                  </a:solidFill>
                  <a:latin typeface="+mj-lt"/>
                  <a:ea typeface="新細明體" panose="02020500000000000000" pitchFamily="18" charset="-120"/>
                </a:rPr>
                <a:t>Action</a:t>
              </a: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新細明體" panose="02020500000000000000" pitchFamily="18" charset="-120"/>
                </a:rPr>
                <a:t> a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新細明體" panose="02020500000000000000" pitchFamily="18" charset="-12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矩形 65"/>
                <p:cNvSpPr/>
                <p:nvPr/>
              </p:nvSpPr>
              <p:spPr>
                <a:xfrm>
                  <a:off x="2990456" y="5212960"/>
                  <a:ext cx="1151466" cy="1236134"/>
                </a:xfrm>
                <a:prstGeom prst="rect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kumimoji="0" lang="en-US" altLang="zh-TW" sz="2000" kern="0" dirty="0">
                      <a:solidFill>
                        <a:srgbClr val="FF0000"/>
                      </a:solidFill>
                      <a:latin typeface="+mj-lt"/>
                      <a:ea typeface="新細明體" panose="02020500000000000000" pitchFamily="18" charset="-120"/>
                    </a:rPr>
                    <a:t>Actor</a:t>
                  </a:r>
                  <a:br>
                    <a:rPr kumimoji="0" lang="en-US" altLang="zh-TW" sz="2000" kern="0" dirty="0">
                      <a:solidFill>
                        <a:srgbClr val="FF0000"/>
                      </a:solidFill>
                      <a:latin typeface="+mj-lt"/>
                      <a:ea typeface="新細明體" panose="02020500000000000000" pitchFamily="18" charset="-120"/>
                    </a:rPr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kumimoji="0" lang="zh-TW" altLang="en-US" kern="0" dirty="0">
                    <a:solidFill>
                      <a:prstClr val="black"/>
                    </a:solidFill>
                    <a:latin typeface="+mj-lt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66" name="矩形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0456" y="5212960"/>
                  <a:ext cx="1151466" cy="123613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直線單箭頭接點 66"/>
            <p:cNvCxnSpPr/>
            <p:nvPr/>
          </p:nvCxnSpPr>
          <p:spPr>
            <a:xfrm>
              <a:off x="2588919" y="5855732"/>
              <a:ext cx="389468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8" name="直線單箭頭接點 67"/>
            <p:cNvCxnSpPr/>
            <p:nvPr/>
          </p:nvCxnSpPr>
          <p:spPr>
            <a:xfrm>
              <a:off x="4153875" y="5497025"/>
              <a:ext cx="389468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9" name="橢圓 68"/>
            <p:cNvSpPr/>
            <p:nvPr/>
          </p:nvSpPr>
          <p:spPr>
            <a:xfrm>
              <a:off x="4320667" y="5769326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0" name="橢圓 69"/>
            <p:cNvSpPr/>
            <p:nvPr/>
          </p:nvSpPr>
          <p:spPr>
            <a:xfrm>
              <a:off x="4320667" y="5860693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1" name="橢圓 70"/>
            <p:cNvSpPr/>
            <p:nvPr/>
          </p:nvSpPr>
          <p:spPr>
            <a:xfrm>
              <a:off x="4320666" y="5951973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字方塊 71"/>
                <p:cNvSpPr txBox="1"/>
                <p:nvPr/>
              </p:nvSpPr>
              <p:spPr>
                <a:xfrm>
                  <a:off x="4543343" y="5263761"/>
                  <a:ext cx="1262582" cy="4269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1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l-GR" altLang="zh-TW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r>
                          <a:rPr kumimoji="0" lang="en-US" altLang="zh-TW" sz="20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en-US" altLang="zh-TW" sz="20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kumimoji="0" lang="en-US" altLang="zh-TW" sz="20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en-US" altLang="zh-TW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TW" sz="2000" b="0" i="0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altLang="zh-TW" sz="2000" b="0" i="0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0" lang="en-US" altLang="zh-TW" sz="20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kumimoji="0" lang="el-GR" altLang="zh-TW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  <m:r>
                          <a:rPr kumimoji="0" lang="en-US" altLang="zh-TW" sz="20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en-US" altLang="zh-TW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72" name="文字方塊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3343" y="5263761"/>
                  <a:ext cx="1262582" cy="426956"/>
                </a:xfrm>
                <a:prstGeom prst="rect">
                  <a:avLst/>
                </a:prstGeom>
                <a:blipFill>
                  <a:blip r:embed="rId7"/>
                  <a:stretch>
                    <a:fillRect r="-12432" b="-1692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直線單箭頭接點 72"/>
            <p:cNvCxnSpPr/>
            <p:nvPr/>
          </p:nvCxnSpPr>
          <p:spPr>
            <a:xfrm>
              <a:off x="4153875" y="6230956"/>
              <a:ext cx="389468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字方塊 73"/>
                <p:cNvSpPr txBox="1"/>
                <p:nvPr/>
              </p:nvSpPr>
              <p:spPr>
                <a:xfrm>
                  <a:off x="4543343" y="5997692"/>
                  <a:ext cx="1262582" cy="4269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1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l-GR" altLang="zh-TW" sz="20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r>
                          <a:rPr kumimoji="0" lang="en-US" altLang="zh-TW" sz="20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kumimoji="0" lang="en-US" altLang="zh-TW" sz="20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kumimoji="0" lang="en-US" altLang="zh-TW" sz="20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en-US" altLang="zh-TW" sz="20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TW" sz="20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altLang="zh-TW" sz="20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kumimoji="0" lang="en-US" altLang="zh-TW" sz="20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kumimoji="0" lang="el-GR" altLang="zh-TW" sz="20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  <m:r>
                          <a:rPr kumimoji="0" lang="en-US" altLang="zh-TW" sz="20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en-US" altLang="zh-TW" sz="2000" i="1" kern="0" dirty="0">
                    <a:solidFill>
                      <a:prstClr val="black"/>
                    </a:solidFill>
                    <a:latin typeface="+mj-lt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4" name="文字方塊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3343" y="5997692"/>
                  <a:ext cx="1262582" cy="426956"/>
                </a:xfrm>
                <a:prstGeom prst="rect">
                  <a:avLst/>
                </a:prstGeom>
                <a:blipFill>
                  <a:blip r:embed="rId8"/>
                  <a:stretch>
                    <a:fillRect r="-13514" b="-1692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文字方塊 75"/>
            <p:cNvSpPr txBox="1"/>
            <p:nvPr/>
          </p:nvSpPr>
          <p:spPr>
            <a:xfrm>
              <a:off x="1791265" y="5663254"/>
              <a:ext cx="889313" cy="3941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新細明體" panose="02020500000000000000" pitchFamily="18" charset="-120"/>
                </a:rPr>
                <a:t>State s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新細明體" panose="020205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86744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kern="1200" dirty="0">
                <a:solidFill>
                  <a:schemeClr val="tx1"/>
                </a:solidFill>
              </a:rPr>
              <a:t>Actor-Critic (Discrete Action Space)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657350"/>
                <a:ext cx="8640960" cy="4438650"/>
              </a:xfrm>
            </p:spPr>
            <p:txBody>
              <a:bodyPr/>
              <a:lstStyle/>
              <a:p>
                <a:r>
                  <a:rPr lang="en-US" altLang="zh-TW" dirty="0"/>
                  <a:t>Using linear value function approx.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TW" i="1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𝜑</m:t>
                    </m:r>
                    <m:sSup>
                      <m:sSup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TW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TW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TW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p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>
                    <a:solidFill>
                      <a:srgbClr val="FC0128"/>
                    </a:solidFill>
                  </a:rPr>
                  <a:t>Critic</a:t>
                </a:r>
                <a:r>
                  <a:rPr lang="en-US" altLang="zh-TW" dirty="0"/>
                  <a:t>: Updates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TW" dirty="0"/>
                  <a:t> by linear TD(0) </a:t>
                </a:r>
              </a:p>
              <a:p>
                <a:pPr lvl="1"/>
                <a:r>
                  <a:rPr lang="en-US" altLang="zh-TW" dirty="0">
                    <a:solidFill>
                      <a:srgbClr val="FC0128"/>
                    </a:solidFill>
                  </a:rPr>
                  <a:t>Actor</a:t>
                </a:r>
                <a:r>
                  <a:rPr lang="en-US" altLang="zh-TW" dirty="0"/>
                  <a:t>: Updates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dirty="0"/>
                  <a:t> by policy gradient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657350"/>
                <a:ext cx="8640960" cy="4438650"/>
              </a:xfrm>
              <a:blipFill>
                <a:blip r:embed="rId2"/>
                <a:stretch>
                  <a:fillRect t="-10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440" y="2924945"/>
            <a:ext cx="6289880" cy="317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9996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altLang="zh-TW" sz="4000" kern="1200" dirty="0">
                <a:solidFill>
                  <a:schemeClr val="tx1"/>
                </a:solidFill>
              </a:rPr>
              <a:t>Deep Deterministic Policy Gradient (DDPG)</a:t>
            </a:r>
            <a:endParaRPr lang="zh-TW" altLang="en-US" sz="2400" dirty="0"/>
          </a:p>
        </p:txBody>
      </p:sp>
      <p:sp>
        <p:nvSpPr>
          <p:cNvPr id="7" name="副標題 6"/>
          <p:cNvSpPr>
            <a:spLocks noGrp="1"/>
          </p:cNvSpPr>
          <p:nvPr>
            <p:ph type="subTitle" sz="quarter" idx="1"/>
          </p:nvPr>
        </p:nvSpPr>
        <p:spPr>
          <a:xfrm>
            <a:off x="1371600" y="3718432"/>
            <a:ext cx="6400800" cy="2302856"/>
          </a:xfrm>
        </p:spPr>
        <p:txBody>
          <a:bodyPr>
            <a:normAutofit/>
          </a:bodyPr>
          <a:lstStyle/>
          <a:p>
            <a:r>
              <a:rPr lang="en-US" altLang="zh-TW" dirty="0"/>
              <a:t>(Actor-Critic in continuous action space)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57815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DDPG Applications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cs typeface="Times New Roman" panose="02020603050405020304" pitchFamily="18" charset="0"/>
              </a:rPr>
              <a:t>Continuous control tasks</a:t>
            </a:r>
          </a:p>
          <a:p>
            <a:pPr lvl="1"/>
            <a:r>
              <a:rPr lang="en-US" altLang="zh-TW" dirty="0" err="1" smtClean="0">
                <a:cs typeface="Times New Roman" panose="02020603050405020304" pitchFamily="18" charset="0"/>
              </a:rPr>
              <a:t>MuJoCo</a:t>
            </a:r>
            <a:r>
              <a:rPr lang="en-US" altLang="zh-TW" dirty="0" smtClean="0">
                <a:cs typeface="Times New Roman" panose="02020603050405020304" pitchFamily="18" charset="0"/>
              </a:rPr>
              <a:t> tasks</a:t>
            </a:r>
          </a:p>
          <a:p>
            <a:pPr lvl="1"/>
            <a:r>
              <a:rPr lang="en-US" altLang="zh-TW" dirty="0" err="1" smtClean="0">
                <a:cs typeface="Times New Roman" panose="02020603050405020304" pitchFamily="18" charset="0"/>
              </a:rPr>
              <a:t>OpenAI</a:t>
            </a:r>
            <a:r>
              <a:rPr lang="en-US" altLang="zh-TW" dirty="0" smtClean="0">
                <a:cs typeface="Times New Roman" panose="02020603050405020304" pitchFamily="18" charset="0"/>
              </a:rPr>
              <a:t> gym tasks</a:t>
            </a:r>
            <a:endParaRPr lang="en-US" altLang="zh-TW" dirty="0" smtClean="0"/>
          </a:p>
          <a:p>
            <a:r>
              <a:rPr lang="en-US" altLang="zh-TW" dirty="0" smtClean="0"/>
              <a:t>Play TORCS</a:t>
            </a:r>
          </a:p>
          <a:p>
            <a:endParaRPr lang="zh-TW" altLang="en-US" dirty="0"/>
          </a:p>
        </p:txBody>
      </p:sp>
      <p:pic>
        <p:nvPicPr>
          <p:cNvPr id="1028" name="Picture 4" descr="https://yanpanlau.github.io/img/torcs/fast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739126"/>
            <a:ext cx="2889494" cy="234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775" y="2058776"/>
            <a:ext cx="4162425" cy="13144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619672" y="3354922"/>
            <a:ext cx="924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TORCS</a:t>
            </a:r>
          </a:p>
        </p:txBody>
      </p:sp>
      <p:sp>
        <p:nvSpPr>
          <p:cNvPr id="6" name="矩形 5"/>
          <p:cNvSpPr/>
          <p:nvPr/>
        </p:nvSpPr>
        <p:spPr>
          <a:xfrm>
            <a:off x="6268109" y="168944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MuJoCo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0" name="Picture 6" descr="https://miro.medium.com/max/987/1*J_oEx0kpBpwXoVmRytn6qg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559" y="4185755"/>
            <a:ext cx="2048853" cy="231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6203987" y="337322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panduram</a:t>
            </a:r>
          </a:p>
        </p:txBody>
      </p:sp>
    </p:spTree>
    <p:extLst>
      <p:ext uri="{BB962C8B-B14F-4D97-AF65-F5344CB8AC3E}">
        <p14:creationId xmlns:p14="http://schemas.microsoft.com/office/powerpoint/2010/main" val="186683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kern="1200" dirty="0">
                <a:solidFill>
                  <a:schemeClr val="tx1"/>
                </a:solidFill>
              </a:rPr>
              <a:t>Deterministic Policy Gradient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Deterministic policy gradient can be estimated more efficiently, especially in high-dimensional </a:t>
            </a:r>
            <a:r>
              <a:rPr lang="en-US" altLang="zh-TW" dirty="0">
                <a:solidFill>
                  <a:srgbClr val="FF0000"/>
                </a:solidFill>
              </a:rPr>
              <a:t>continuous action spaces</a:t>
            </a:r>
            <a:endParaRPr lang="en-US" altLang="zh-TW" dirty="0"/>
          </a:p>
          <a:p>
            <a:pPr lvl="1"/>
            <a:r>
              <a:rPr lang="en-US" altLang="zh-TW" dirty="0"/>
              <a:t>Deterministic policy integrates over only states space</a:t>
            </a:r>
          </a:p>
          <a:p>
            <a:pPr lvl="1"/>
            <a:r>
              <a:rPr lang="en-US" altLang="zh-TW" dirty="0"/>
              <a:t>Use off-policy learning to ensure adequate exploration</a:t>
            </a:r>
          </a:p>
          <a:p>
            <a:pPr marL="457200" lvl="1" indent="0">
              <a:buNone/>
            </a:pPr>
            <a:endParaRPr lang="en-US" altLang="zh-TW" dirty="0"/>
          </a:p>
        </p:txBody>
      </p:sp>
      <p:grpSp>
        <p:nvGrpSpPr>
          <p:cNvPr id="20" name="群組 19"/>
          <p:cNvGrpSpPr/>
          <p:nvPr/>
        </p:nvGrpSpPr>
        <p:grpSpPr>
          <a:xfrm>
            <a:off x="5307716" y="4230351"/>
            <a:ext cx="3576258" cy="2137400"/>
            <a:chOff x="7541122" y="3735491"/>
            <a:chExt cx="4507365" cy="25764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/>
                <p:cNvSpPr/>
                <p:nvPr/>
              </p:nvSpPr>
              <p:spPr>
                <a:xfrm>
                  <a:off x="9251776" y="5075766"/>
                  <a:ext cx="1151466" cy="1236134"/>
                </a:xfrm>
                <a:prstGeom prst="rect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kumimoji="0" lang="en-US" altLang="zh-TW" kern="0" dirty="0">
                      <a:solidFill>
                        <a:srgbClr val="FF0000"/>
                      </a:solidFill>
                      <a:latin typeface="+mj-lt"/>
                      <a:ea typeface="新細明體" panose="02020500000000000000" pitchFamily="18" charset="-120"/>
                    </a:rPr>
                    <a:t>Critic</a:t>
                  </a:r>
                  <a:br>
                    <a:rPr kumimoji="0" lang="en-US" altLang="zh-TW" kern="0" dirty="0">
                      <a:solidFill>
                        <a:srgbClr val="FF0000"/>
                      </a:solidFill>
                      <a:latin typeface="+mj-lt"/>
                      <a:ea typeface="新細明體" panose="02020500000000000000" pitchFamily="18" charset="-120"/>
                    </a:rPr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l-GR" altLang="zh-TW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kumimoji="0" lang="zh-TW" altLang="en-US" kern="0" dirty="0">
                    <a:solidFill>
                      <a:prstClr val="black"/>
                    </a:solidFill>
                    <a:latin typeface="+mj-lt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49" name="矩形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1776" y="5075766"/>
                  <a:ext cx="1151466" cy="123613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直線單箭頭接點 21"/>
            <p:cNvCxnSpPr/>
            <p:nvPr/>
          </p:nvCxnSpPr>
          <p:spPr>
            <a:xfrm>
              <a:off x="8862308" y="5380132"/>
              <a:ext cx="389468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文字方塊 22"/>
            <p:cNvSpPr txBox="1"/>
            <p:nvPr/>
          </p:nvSpPr>
          <p:spPr>
            <a:xfrm>
              <a:off x="7924427" y="5127476"/>
              <a:ext cx="1000481" cy="4451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新細明體" panose="02020500000000000000" pitchFamily="18" charset="-120"/>
                </a:rPr>
                <a:t>State s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新細明體" panose="02020500000000000000" pitchFamily="18" charset="-120"/>
              </a:endParaRPr>
            </a:p>
          </p:txBody>
        </p:sp>
        <p:cxnSp>
          <p:nvCxnSpPr>
            <p:cNvPr id="24" name="直線單箭頭接點 23"/>
            <p:cNvCxnSpPr/>
            <p:nvPr/>
          </p:nvCxnSpPr>
          <p:spPr>
            <a:xfrm>
              <a:off x="10403242" y="5685366"/>
              <a:ext cx="389468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/>
                <p:cNvSpPr txBox="1"/>
                <p:nvPr/>
              </p:nvSpPr>
              <p:spPr>
                <a:xfrm>
                  <a:off x="10785905" y="5481624"/>
                  <a:ext cx="1262582" cy="4074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1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20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kumimoji="0" lang="en-US" altLang="zh-TW" sz="20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en-US" altLang="zh-TW" sz="20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kumimoji="0" lang="en-US" altLang="zh-TW" sz="20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en-US" altLang="zh-TW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0" lang="en-US" altLang="zh-TW" sz="20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kumimoji="0" lang="el-GR" altLang="zh-TW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kumimoji="0" lang="en-US" altLang="zh-TW" sz="20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en-US" altLang="zh-TW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53" name="文字方塊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85905" y="5481624"/>
                  <a:ext cx="1262582" cy="40748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829" r="-24390" b="-3571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直線單箭頭接點 25"/>
            <p:cNvCxnSpPr/>
            <p:nvPr/>
          </p:nvCxnSpPr>
          <p:spPr>
            <a:xfrm>
              <a:off x="8862308" y="5935027"/>
              <a:ext cx="389468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7" name="矩形 26"/>
            <p:cNvSpPr/>
            <p:nvPr/>
          </p:nvSpPr>
          <p:spPr>
            <a:xfrm>
              <a:off x="9516331" y="5500700"/>
              <a:ext cx="232827" cy="4451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/>
                <p:cNvSpPr/>
                <p:nvPr/>
              </p:nvSpPr>
              <p:spPr>
                <a:xfrm>
                  <a:off x="9251776" y="3735491"/>
                  <a:ext cx="1151466" cy="1236134"/>
                </a:xfrm>
                <a:prstGeom prst="rect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kumimoji="0" lang="en-US" altLang="zh-TW" kern="0" dirty="0">
                      <a:solidFill>
                        <a:srgbClr val="FF0000"/>
                      </a:solidFill>
                      <a:latin typeface="+mj-lt"/>
                      <a:ea typeface="新細明體" panose="02020500000000000000" pitchFamily="18" charset="-120"/>
                    </a:rPr>
                    <a:t>Actor</a:t>
                  </a:r>
                  <a:br>
                    <a:rPr kumimoji="0" lang="en-US" altLang="zh-TW" kern="0" dirty="0">
                      <a:solidFill>
                        <a:srgbClr val="FF0000"/>
                      </a:solidFill>
                      <a:latin typeface="+mj-lt"/>
                      <a:ea typeface="新細明體" panose="02020500000000000000" pitchFamily="18" charset="-120"/>
                    </a:rPr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l-GR" altLang="zh-TW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oMath>
                    </m:oMathPara>
                  </a14:m>
                  <a:endParaRPr kumimoji="0" lang="zh-TW" altLang="en-US" kern="0" dirty="0">
                    <a:solidFill>
                      <a:prstClr val="black"/>
                    </a:solidFill>
                    <a:latin typeface="+mj-lt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56" name="矩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1776" y="3735491"/>
                  <a:ext cx="1151466" cy="123613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直線單箭頭接點 28"/>
            <p:cNvCxnSpPr/>
            <p:nvPr/>
          </p:nvCxnSpPr>
          <p:spPr>
            <a:xfrm>
              <a:off x="8850239" y="4378264"/>
              <a:ext cx="389468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0" name="直線單箭頭接點 29"/>
            <p:cNvCxnSpPr/>
            <p:nvPr/>
          </p:nvCxnSpPr>
          <p:spPr>
            <a:xfrm>
              <a:off x="10403242" y="4383948"/>
              <a:ext cx="389468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/>
                <p:cNvSpPr txBox="1"/>
                <p:nvPr/>
              </p:nvSpPr>
              <p:spPr>
                <a:xfrm>
                  <a:off x="10806041" y="4145691"/>
                  <a:ext cx="1242444" cy="8161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1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kumimoji="0" lang="en-US" altLang="zh-TW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zh-TW" sz="2000" b="0" i="0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kumimoji="0" lang="el-GR" altLang="zh-TW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  <m:r>
                          <a:rPr kumimoji="0" lang="en-US" altLang="zh-TW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kumimoji="0" lang="en-US" altLang="zh-TW" sz="20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+mj-lt"/>
                    <a:ea typeface="Cambria Math" panose="02040503050406030204" pitchFamily="18" charset="0"/>
                  </a:endParaRPr>
                </a:p>
                <a:p>
                  <a:pPr marL="0" marR="0" lvl="1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𝐴𝑐𝑡𝑖𝑜𝑛</m:t>
                        </m:r>
                        <m:r>
                          <a:rPr kumimoji="0" lang="en-US" altLang="zh-TW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altLang="zh-TW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kumimoji="0" lang="en-US" altLang="zh-TW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+mj-lt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59" name="文字方塊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6041" y="4145691"/>
                  <a:ext cx="1242444" cy="81618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123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矩形 31"/>
            <p:cNvSpPr/>
            <p:nvPr/>
          </p:nvSpPr>
          <p:spPr>
            <a:xfrm>
              <a:off x="9443786" y="4150633"/>
              <a:ext cx="232827" cy="4451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7911553" y="4142502"/>
              <a:ext cx="1000481" cy="4451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新細明體" panose="02020500000000000000" pitchFamily="18" charset="-120"/>
                </a:rPr>
                <a:t>State s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新細明體" panose="02020500000000000000" pitchFamily="18" charset="-12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字方塊 33"/>
                <p:cNvSpPr txBox="1"/>
                <p:nvPr/>
              </p:nvSpPr>
              <p:spPr>
                <a:xfrm>
                  <a:off x="7541122" y="5639819"/>
                  <a:ext cx="1481326" cy="4822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1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i="1" ker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𝐴𝑐𝑡𝑖𝑜𝑛</m:t>
                        </m:r>
                        <m:r>
                          <a:rPr kumimoji="0" lang="en-US" altLang="zh-TW" i="1" ker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altLang="zh-TW" i="1" ker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kumimoji="0" lang="en-US" altLang="zh-TW" sz="2000" kern="0" dirty="0">
                    <a:solidFill>
                      <a:srgbClr val="0070C0"/>
                    </a:solidFill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34" name="文字方塊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1122" y="5639819"/>
                  <a:ext cx="1481326" cy="48229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0601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kern="1200" dirty="0">
                <a:solidFill>
                  <a:schemeClr val="tx1"/>
                </a:solidFill>
              </a:rPr>
              <a:t>Deep Policy Gradient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800" y="1657350"/>
            <a:ext cx="7772400" cy="1699642"/>
          </a:xfrm>
        </p:spPr>
        <p:txBody>
          <a:bodyPr/>
          <a:lstStyle/>
          <a:p>
            <a:r>
              <a:rPr lang="en-US" altLang="zh-TW" dirty="0"/>
              <a:t>Deep: Use neural network to extract features</a:t>
            </a:r>
          </a:p>
          <a:p>
            <a:r>
              <a:rPr lang="en-US" altLang="zh-TW" dirty="0"/>
              <a:t>Policy gradient: Policy-Based method</a:t>
            </a:r>
            <a:endParaRPr lang="zh-TW" altLang="en-US" dirty="0"/>
          </a:p>
        </p:txBody>
      </p:sp>
      <p:pic>
        <p:nvPicPr>
          <p:cNvPr id="2050" name="Picture 2" descr="https://lh6.googleusercontent.com/bAYSA0Wsmd39N1_W-_hFLBvHTeLl5Iq22ght8R-v6brJWXFDW8QGZSDHe93wXctR1WjhonpnkR7QR3hrf48pCsaMdO592m7hyhvOtEL6pcskPElAEiBvzwtj4yXP0vPyhGX53xVgp7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077072"/>
            <a:ext cx="3895725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單箭頭接點 4"/>
          <p:cNvCxnSpPr/>
          <p:nvPr/>
        </p:nvCxnSpPr>
        <p:spPr bwMode="auto">
          <a:xfrm flipH="1">
            <a:off x="2911648" y="4178270"/>
            <a:ext cx="4168" cy="16456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13648" y="3430741"/>
                <a:ext cx="310674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Policy gradient: </a:t>
                </a:r>
                <a:b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Sample an action from policy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648" y="3430741"/>
                <a:ext cx="3106748" cy="646331"/>
              </a:xfrm>
              <a:prstGeom prst="rect">
                <a:avLst/>
              </a:prstGeom>
              <a:blipFill>
                <a:blip r:embed="rId3"/>
                <a:stretch>
                  <a:fillRect l="-1569" t="-5660" b="-141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145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Markov Decision Processes (MDP)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/>
                  <a:t>A </a:t>
                </a:r>
                <a:r>
                  <a:rPr lang="en-US" altLang="zh-TW" dirty="0">
                    <a:solidFill>
                      <a:srgbClr val="114FFB"/>
                    </a:solidFill>
                  </a:rPr>
                  <a:t>Markov Decision Process </a:t>
                </a:r>
                <a:r>
                  <a:rPr lang="en-US" altLang="zh-TW" dirty="0"/>
                  <a:t>is a tuple </a:t>
                </a:r>
                <a:br>
                  <a:rPr lang="en-US" altLang="zh-TW" dirty="0"/>
                </a:br>
                <a:r>
                  <a:rPr lang="en-US" altLang="zh-TW" dirty="0">
                    <a:solidFill>
                      <a:srgbClr val="114FFB"/>
                    </a:solidFill>
                  </a:rPr>
                  <a:t>&lt;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114F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altLang="zh-TW" dirty="0">
                    <a:solidFill>
                      <a:srgbClr val="114FFB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solidFill>
                          <a:srgbClr val="114F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altLang="zh-TW" dirty="0">
                    <a:solidFill>
                      <a:srgbClr val="114FFB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114F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en-US" altLang="zh-TW" dirty="0">
                    <a:solidFill>
                      <a:srgbClr val="114FFB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114F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altLang="zh-TW" dirty="0">
                    <a:solidFill>
                      <a:srgbClr val="114FFB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114F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TW" dirty="0">
                    <a:solidFill>
                      <a:srgbClr val="114FFB"/>
                    </a:solidFill>
                  </a:rPr>
                  <a:t>&gt;</a:t>
                </a:r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altLang="zh-TW" dirty="0"/>
                  <a:t> is a ﬁnite set of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altLang="zh-TW" dirty="0"/>
                  <a:t> is a ﬁnite set of actions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en-US" altLang="zh-TW" dirty="0"/>
                  <a:t> is a state transition probability matrix (part of the environment),</a:t>
                </a:r>
                <a:br>
                  <a:rPr lang="en-US" altLang="zh-TW" dirty="0"/>
                </a:br>
                <a:r>
                  <a:rPr lang="en-US" altLang="zh-TW" dirty="0"/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sSup>
                          <m:sSupPr>
                            <m:ctrlPr>
                              <a:rPr lang="en-US" altLang="zh-TW" b="0" i="1" smtClean="0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TW" b="0" i="1" smtClean="0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en-US" altLang="zh-TW" b="0" i="1" smtClean="0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 smtClean="0">
                        <a:solidFill>
                          <a:srgbClr val="114F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r>
                      <a:rPr lang="en-US" altLang="zh-TW" i="1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TW" b="0" i="1" smtClean="0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b="0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TW" b="0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i="1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i="1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TW" i="1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i="1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i="1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TW" dirty="0">
                  <a:solidFill>
                    <a:srgbClr val="114FFB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altLang="zh-TW" dirty="0"/>
                  <a:t> is a reward function,</a:t>
                </a:r>
                <a:br>
                  <a:rPr lang="en-US" altLang="zh-TW" dirty="0"/>
                </a:br>
                <a:r>
                  <a:rPr lang="en-US" altLang="zh-TW" dirty="0"/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b="0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zh-TW" b="0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en-US" altLang="zh-TW" b="0" i="1" smtClean="0">
                        <a:solidFill>
                          <a:srgbClr val="114F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zh-TW" altLang="en-US" b="0" i="1" smtClean="0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US" altLang="zh-TW" b="0" i="1" smtClean="0">
                        <a:solidFill>
                          <a:srgbClr val="114F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b="0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TW" b="0" i="1" smtClean="0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b="0" i="1" smtClean="0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TW" b="0" i="1" smtClean="0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b="0" i="1" smtClean="0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b="0" i="1" smtClean="0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TW" dirty="0">
                  <a:solidFill>
                    <a:srgbClr val="114FFB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TW" dirty="0"/>
                  <a:t> is a discount factor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TW" dirty="0"/>
                  <a:t>∈ [0, 1].</a:t>
                </a:r>
              </a:p>
              <a:p>
                <a:pPr lvl="1"/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t="-10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298" y="4941168"/>
            <a:ext cx="5186598" cy="183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411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https://lh6.googleusercontent.com/bAYSA0Wsmd39N1_W-_hFLBvHTeLl5Iq22ght8R-v6brJWXFDW8QGZSDHe93wXctR1WjhonpnkR7QR3hrf48pCsaMdO592m7hyhvOtEL6pcskPElAEiBvzwtj4yXP0vPyhGX53xVgp7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509" y="4077072"/>
            <a:ext cx="3895725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kern="1200" dirty="0">
                <a:solidFill>
                  <a:schemeClr val="tx1"/>
                </a:solidFill>
              </a:rPr>
              <a:t>Deep Deterministic Policy Gradient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800" y="1657350"/>
            <a:ext cx="7772400" cy="1699642"/>
          </a:xfrm>
        </p:spPr>
        <p:txBody>
          <a:bodyPr/>
          <a:lstStyle/>
          <a:p>
            <a:r>
              <a:rPr lang="en-US" altLang="zh-TW" dirty="0"/>
              <a:t>Deep: Use neural network to extract features</a:t>
            </a:r>
          </a:p>
          <a:p>
            <a:r>
              <a:rPr lang="en-US" altLang="zh-TW" dirty="0"/>
              <a:t>Deterministic: Use policy result + noise as the selected action (noise for exploration during training)</a:t>
            </a:r>
          </a:p>
          <a:p>
            <a:r>
              <a:rPr lang="en-US" altLang="zh-TW" dirty="0"/>
              <a:t>Policy gradient: Policy-Based method</a:t>
            </a:r>
            <a:endParaRPr lang="zh-TW" altLang="en-US" dirty="0"/>
          </a:p>
        </p:txBody>
      </p:sp>
      <p:pic>
        <p:nvPicPr>
          <p:cNvPr id="2050" name="Picture 2" descr="https://lh6.googleusercontent.com/bAYSA0Wsmd39N1_W-_hFLBvHTeLl5Iq22ght8R-v6brJWXFDW8QGZSDHe93wXctR1WjhonpnkR7QR3hrf48pCsaMdO592m7hyhvOtEL6pcskPElAEiBvzwtj4yXP0vPyhGX53xVgp7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077072"/>
            <a:ext cx="3895725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單箭頭接點 4"/>
          <p:cNvCxnSpPr/>
          <p:nvPr/>
        </p:nvCxnSpPr>
        <p:spPr bwMode="auto">
          <a:xfrm flipH="1">
            <a:off x="2911648" y="4178270"/>
            <a:ext cx="4168" cy="16456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13648" y="3430741"/>
                <a:ext cx="310674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Policy gradient: </a:t>
                </a:r>
                <a:b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Sample an action from policy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648" y="3430741"/>
                <a:ext cx="3106748" cy="646331"/>
              </a:xfrm>
              <a:prstGeom prst="rect">
                <a:avLst/>
              </a:prstGeom>
              <a:blipFill>
                <a:blip r:embed="rId3"/>
                <a:stretch>
                  <a:fillRect l="-1569" t="-5660" b="-141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接點 8"/>
          <p:cNvCxnSpPr/>
          <p:nvPr/>
        </p:nvCxnSpPr>
        <p:spPr bwMode="auto">
          <a:xfrm>
            <a:off x="6664299" y="4077072"/>
            <a:ext cx="0" cy="196289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114FFB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2" name="直線接點 11"/>
          <p:cNvCxnSpPr/>
          <p:nvPr/>
        </p:nvCxnSpPr>
        <p:spPr bwMode="auto">
          <a:xfrm>
            <a:off x="7672411" y="4056480"/>
            <a:ext cx="0" cy="196289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114FFB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6" name="直線單箭頭接點 15"/>
          <p:cNvCxnSpPr/>
          <p:nvPr/>
        </p:nvCxnSpPr>
        <p:spPr bwMode="auto">
          <a:xfrm>
            <a:off x="6701343" y="5607917"/>
            <a:ext cx="951604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114FFB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20" name="直線單箭頭接點 19"/>
          <p:cNvCxnSpPr/>
          <p:nvPr/>
        </p:nvCxnSpPr>
        <p:spPr bwMode="auto">
          <a:xfrm>
            <a:off x="7380312" y="4178270"/>
            <a:ext cx="4067" cy="171767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5009540" y="3223682"/>
                <a:ext cx="385214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Deterministic Policy gradient: </a:t>
                </a:r>
                <a:b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Action is from policy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random noise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540" y="3223682"/>
                <a:ext cx="3852145" cy="646331"/>
              </a:xfrm>
              <a:prstGeom prst="rect">
                <a:avLst/>
              </a:prstGeom>
              <a:blipFill>
                <a:blip r:embed="rId4"/>
                <a:stretch>
                  <a:fillRect l="-1424" t="-5660" r="-475" b="-141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單箭頭接點 24"/>
          <p:cNvCxnSpPr/>
          <p:nvPr/>
        </p:nvCxnSpPr>
        <p:spPr bwMode="auto">
          <a:xfrm flipH="1">
            <a:off x="7164288" y="4178270"/>
            <a:ext cx="12857" cy="171767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ysDot"/>
            <a:round/>
            <a:headEnd type="none" w="sm" len="sm"/>
            <a:tailEnd type="triangle"/>
          </a:ln>
          <a:effectLst/>
        </p:spPr>
      </p:cxnSp>
      <p:sp>
        <p:nvSpPr>
          <p:cNvPr id="19" name="矩形 18"/>
          <p:cNvSpPr/>
          <p:nvPr/>
        </p:nvSpPr>
        <p:spPr bwMode="auto">
          <a:xfrm>
            <a:off x="6834781" y="5310154"/>
            <a:ext cx="694556" cy="255293"/>
          </a:xfrm>
          <a:prstGeom prst="rect">
            <a:avLst/>
          </a:prstGeom>
          <a:solidFill>
            <a:srgbClr val="114FFB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Noise</a:t>
            </a:r>
            <a:endParaRPr kumimoji="1" lang="zh-TW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6516216" y="3781443"/>
                <a:ext cx="15425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3781443"/>
                <a:ext cx="1542537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向右箭號 29"/>
          <p:cNvSpPr/>
          <p:nvPr/>
        </p:nvSpPr>
        <p:spPr bwMode="auto">
          <a:xfrm>
            <a:off x="7184486" y="4885376"/>
            <a:ext cx="203167" cy="144016"/>
          </a:xfrm>
          <a:prstGeom prst="rightArrow">
            <a:avLst/>
          </a:prstGeom>
          <a:solidFill>
            <a:srgbClr val="114FFB"/>
          </a:solidFill>
          <a:ln w="12700" cap="flat" cmpd="sng" algn="ctr">
            <a:solidFill>
              <a:srgbClr val="114FFB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細明體" pitchFamily="49" charset="-120"/>
              <a:ea typeface="細明體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861849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 algn="l">
              <a:lnSpc>
                <a:spcPct val="90000"/>
              </a:lnSpc>
            </a:pPr>
            <a:r>
              <a:rPr lang="en-US" altLang="zh-TW" kern="1200" dirty="0">
                <a:solidFill>
                  <a:schemeClr val="tx1"/>
                </a:solidFill>
              </a:rPr>
              <a:t>Deep Deterministic Policy Gradient (DDPG)</a:t>
            </a:r>
            <a:br>
              <a:rPr lang="en-US" altLang="zh-TW" kern="1200" dirty="0">
                <a:solidFill>
                  <a:schemeClr val="tx1"/>
                </a:solidFill>
              </a:rPr>
            </a:br>
            <a:r>
              <a:rPr lang="en-US" altLang="zh-TW" kern="1200" dirty="0">
                <a:solidFill>
                  <a:schemeClr val="tx1"/>
                </a:solidFill>
              </a:rPr>
              <a:t>(A Kind of Actor-Critic For Continuous Actions)</a:t>
            </a:r>
            <a:endParaRPr lang="en-US" altLang="zh-TW" sz="3300" kern="12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altLang="zh-TW" dirty="0">
                    <a:latin typeface="+mj-lt"/>
                  </a:rPr>
                  <a:t>Use two networks: an </a:t>
                </a:r>
                <a:r>
                  <a:rPr lang="en-US" altLang="zh-TW" dirty="0">
                    <a:solidFill>
                      <a:srgbClr val="FF0000"/>
                    </a:solidFill>
                    <a:latin typeface="+mj-lt"/>
                  </a:rPr>
                  <a:t>actor</a:t>
                </a:r>
                <a:r>
                  <a:rPr lang="en-US" altLang="zh-TW" dirty="0">
                    <a:latin typeface="+mj-lt"/>
                  </a:rPr>
                  <a:t> and a </a:t>
                </a:r>
                <a:r>
                  <a:rPr lang="en-US" altLang="zh-TW" dirty="0">
                    <a:solidFill>
                      <a:srgbClr val="FF0000"/>
                    </a:solidFill>
                    <a:latin typeface="+mj-lt"/>
                  </a:rPr>
                  <a:t>critic</a:t>
                </a:r>
              </a:p>
              <a:p>
                <a:pPr lvl="1"/>
                <a:r>
                  <a:rPr lang="en-US" altLang="zh-TW" dirty="0">
                    <a:solidFill>
                      <a:srgbClr val="FF0000"/>
                    </a:solidFill>
                    <a:latin typeface="+mj-lt"/>
                  </a:rPr>
                  <a:t>Critic</a:t>
                </a:r>
                <a:r>
                  <a:rPr lang="en-US" altLang="zh-TW" dirty="0">
                    <a:latin typeface="+mj-lt"/>
                  </a:rPr>
                  <a:t> estimates value of current action by Q-learning</a:t>
                </a:r>
              </a:p>
              <a:p>
                <a:pPr lvl="2"/>
                <a:r>
                  <a:rPr lang="en-US" altLang="zh-TW" dirty="0">
                    <a:latin typeface="+mj-lt"/>
                  </a:rPr>
                  <a:t>Gradient:</a:t>
                </a:r>
              </a:p>
              <a:p>
                <a:pPr marL="914400" lvl="2" indent="0">
                  <a:buNone/>
                </a:pPr>
                <a:r>
                  <a:rPr lang="en-US" altLang="zh-TW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</m:sSub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l-GR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altLang="zh-TW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TW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TW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TW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TW" alt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altLang="zh-TW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US" altLang="zh-TW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TW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d>
                                  <m:dPr>
                                    <m:ctrlPr>
                                      <a:rPr lang="en-US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zh-TW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altLang="zh-TW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d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TW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</m:d>
                          </m:e>
                        </m:d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sty m:val="p"/>
                              </m:rPr>
                              <a:rPr lang="el-GR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e>
                        </m:d>
                      </m:e>
                    </m:d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r>
                          <m:rPr>
                            <m:sty m:val="p"/>
                          </m:rPr>
                          <a:rPr lang="el-GR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endParaRPr lang="en-US" altLang="zh-TW" dirty="0">
                  <a:solidFill>
                    <a:srgbClr val="FF0000"/>
                  </a:solidFill>
                  <a:latin typeface="+mj-lt"/>
                </a:endParaRPr>
              </a:p>
              <a:p>
                <a:pPr lvl="1"/>
                <a:r>
                  <a:rPr lang="en-US" altLang="zh-TW" sz="1800" dirty="0">
                    <a:solidFill>
                      <a:srgbClr val="FF0000"/>
                    </a:solidFill>
                    <a:latin typeface="+mj-lt"/>
                  </a:rPr>
                  <a:t>Actor </a:t>
                </a:r>
                <a:r>
                  <a:rPr lang="en-US" altLang="zh-TW" sz="1800" dirty="0">
                    <a:latin typeface="+mj-lt"/>
                  </a:rPr>
                  <a:t>updates policy </a:t>
                </a:r>
                <a:r>
                  <a:rPr lang="en-US" altLang="zh-TW" sz="1800" dirty="0"/>
                  <a:t>in direction suggested by critic </a:t>
                </a:r>
                <a:r>
                  <a:rPr lang="en-US" altLang="zh-TW" dirty="0">
                    <a:latin typeface="+mj-lt"/>
                  </a:rPr>
                  <a:t>(</a:t>
                </a:r>
                <a:r>
                  <a:rPr lang="en-US" altLang="zh-TW" dirty="0">
                    <a:solidFill>
                      <a:srgbClr val="FF0000"/>
                    </a:solidFill>
                    <a:latin typeface="+mj-lt"/>
                  </a:rPr>
                  <a:t>DDPG</a:t>
                </a:r>
                <a:r>
                  <a:rPr lang="en-US" altLang="zh-TW" dirty="0">
                    <a:latin typeface="+mj-lt"/>
                  </a:rPr>
                  <a:t>): </a:t>
                </a:r>
                <a:r>
                  <a:rPr lang="en-US" altLang="zh-TW" i="1" dirty="0">
                    <a:latin typeface="+mj-lt"/>
                  </a:rPr>
                  <a:t/>
                </a:r>
                <a:br>
                  <a:rPr lang="en-US" altLang="zh-TW" i="1" dirty="0">
                    <a:latin typeface="+mj-lt"/>
                  </a:rPr>
                </a:br>
                <a:endParaRPr lang="en-US" altLang="zh-TW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Picture 4" descr="http://pemami4911.github.io/assets/actor-criti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592" y="1784943"/>
            <a:ext cx="1930585" cy="181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551323" y="4223695"/>
                <a:ext cx="5061009" cy="1278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l-GR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l-GR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l-GR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l-GR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e>
                              <m:r>
                                <a:rPr lang="el-GR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</m:t>
                      </m:r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zh-TW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altLang="zh-TW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l-GR" altLang="zh-TW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l-GR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l-GR" altLang="zh-TW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US" altLang="zh-TW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l-GR" altLang="zh-TW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i="1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23" y="4223695"/>
                <a:ext cx="5061009" cy="1278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群組 47"/>
          <p:cNvGrpSpPr/>
          <p:nvPr/>
        </p:nvGrpSpPr>
        <p:grpSpPr>
          <a:xfrm>
            <a:off x="5335163" y="4230351"/>
            <a:ext cx="3548810" cy="2137400"/>
            <a:chOff x="7575716" y="3735491"/>
            <a:chExt cx="4472771" cy="25764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/>
                <p:cNvSpPr/>
                <p:nvPr/>
              </p:nvSpPr>
              <p:spPr>
                <a:xfrm>
                  <a:off x="9251776" y="5075766"/>
                  <a:ext cx="1151466" cy="1236134"/>
                </a:xfrm>
                <a:prstGeom prst="rect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kumimoji="0" lang="en-US" altLang="zh-TW" kern="0" dirty="0">
                      <a:solidFill>
                        <a:srgbClr val="FF0000"/>
                      </a:solidFill>
                      <a:latin typeface="+mj-lt"/>
                      <a:ea typeface="新細明體" panose="02020500000000000000" pitchFamily="18" charset="-120"/>
                    </a:rPr>
                    <a:t>Critic</a:t>
                  </a:r>
                  <a:br>
                    <a:rPr kumimoji="0" lang="en-US" altLang="zh-TW" kern="0" dirty="0">
                      <a:solidFill>
                        <a:srgbClr val="FF0000"/>
                      </a:solidFill>
                      <a:latin typeface="+mj-lt"/>
                      <a:ea typeface="新細明體" panose="02020500000000000000" pitchFamily="18" charset="-120"/>
                    </a:rPr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l-GR" altLang="zh-TW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kumimoji="0" lang="zh-TW" altLang="en-US" kern="0" dirty="0">
                    <a:solidFill>
                      <a:prstClr val="black"/>
                    </a:solidFill>
                    <a:latin typeface="+mj-lt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49" name="矩形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1776" y="5075766"/>
                  <a:ext cx="1151466" cy="123613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直線單箭頭接點 49"/>
            <p:cNvCxnSpPr/>
            <p:nvPr/>
          </p:nvCxnSpPr>
          <p:spPr>
            <a:xfrm>
              <a:off x="8862308" y="5380132"/>
              <a:ext cx="389468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1" name="文字方塊 50"/>
            <p:cNvSpPr txBox="1"/>
            <p:nvPr/>
          </p:nvSpPr>
          <p:spPr>
            <a:xfrm>
              <a:off x="7924427" y="5127476"/>
              <a:ext cx="1000481" cy="4451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新細明體" panose="02020500000000000000" pitchFamily="18" charset="-120"/>
                </a:rPr>
                <a:t>State s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新細明體" panose="02020500000000000000" pitchFamily="18" charset="-120"/>
              </a:endParaRPr>
            </a:p>
          </p:txBody>
        </p:sp>
        <p:cxnSp>
          <p:nvCxnSpPr>
            <p:cNvPr id="52" name="直線單箭頭接點 51"/>
            <p:cNvCxnSpPr/>
            <p:nvPr/>
          </p:nvCxnSpPr>
          <p:spPr>
            <a:xfrm>
              <a:off x="10403242" y="5685366"/>
              <a:ext cx="389468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字方塊 52"/>
                <p:cNvSpPr txBox="1"/>
                <p:nvPr/>
              </p:nvSpPr>
              <p:spPr>
                <a:xfrm>
                  <a:off x="10785905" y="5481624"/>
                  <a:ext cx="1262582" cy="4074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1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20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kumimoji="0" lang="en-US" altLang="zh-TW" sz="20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en-US" altLang="zh-TW" sz="20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kumimoji="0" lang="en-US" altLang="zh-TW" sz="20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en-US" altLang="zh-TW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0" lang="en-US" altLang="zh-TW" sz="20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kumimoji="0" lang="el-GR" altLang="zh-TW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kumimoji="0" lang="en-US" altLang="zh-TW" sz="20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en-US" altLang="zh-TW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53" name="文字方塊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85905" y="5481624"/>
                  <a:ext cx="1262582" cy="40748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829" r="-24390" b="-3571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直線單箭頭接點 53"/>
            <p:cNvCxnSpPr/>
            <p:nvPr/>
          </p:nvCxnSpPr>
          <p:spPr>
            <a:xfrm>
              <a:off x="8862308" y="5935027"/>
              <a:ext cx="389468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5" name="矩形 54"/>
            <p:cNvSpPr/>
            <p:nvPr/>
          </p:nvSpPr>
          <p:spPr>
            <a:xfrm>
              <a:off x="9516331" y="5500700"/>
              <a:ext cx="232827" cy="4451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矩形 55"/>
                <p:cNvSpPr/>
                <p:nvPr/>
              </p:nvSpPr>
              <p:spPr>
                <a:xfrm>
                  <a:off x="9251776" y="3735491"/>
                  <a:ext cx="1151466" cy="1236134"/>
                </a:xfrm>
                <a:prstGeom prst="rect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kumimoji="0" lang="en-US" altLang="zh-TW" kern="0" dirty="0">
                      <a:solidFill>
                        <a:srgbClr val="FF0000"/>
                      </a:solidFill>
                      <a:latin typeface="+mj-lt"/>
                      <a:ea typeface="新細明體" panose="02020500000000000000" pitchFamily="18" charset="-120"/>
                    </a:rPr>
                    <a:t>Actor</a:t>
                  </a:r>
                  <a:br>
                    <a:rPr kumimoji="0" lang="en-US" altLang="zh-TW" kern="0" dirty="0">
                      <a:solidFill>
                        <a:srgbClr val="FF0000"/>
                      </a:solidFill>
                      <a:latin typeface="+mj-lt"/>
                      <a:ea typeface="新細明體" panose="02020500000000000000" pitchFamily="18" charset="-120"/>
                    </a:rPr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l-GR" altLang="zh-TW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oMath>
                    </m:oMathPara>
                  </a14:m>
                  <a:endParaRPr kumimoji="0" lang="zh-TW" altLang="en-US" kern="0" dirty="0">
                    <a:solidFill>
                      <a:prstClr val="black"/>
                    </a:solidFill>
                    <a:latin typeface="+mj-lt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56" name="矩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1776" y="3735491"/>
                  <a:ext cx="1151466" cy="123613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直線單箭頭接點 56"/>
            <p:cNvCxnSpPr/>
            <p:nvPr/>
          </p:nvCxnSpPr>
          <p:spPr>
            <a:xfrm>
              <a:off x="8850239" y="4378264"/>
              <a:ext cx="389468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8" name="直線單箭頭接點 57"/>
            <p:cNvCxnSpPr/>
            <p:nvPr/>
          </p:nvCxnSpPr>
          <p:spPr>
            <a:xfrm>
              <a:off x="10403242" y="4383948"/>
              <a:ext cx="389468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58"/>
                <p:cNvSpPr txBox="1"/>
                <p:nvPr/>
              </p:nvSpPr>
              <p:spPr>
                <a:xfrm>
                  <a:off x="10806041" y="4145691"/>
                  <a:ext cx="1242444" cy="8161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1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kumimoji="0" lang="en-US" altLang="zh-TW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zh-TW" sz="2000" b="0" i="0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kumimoji="0" lang="el-GR" altLang="zh-TW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  <m:r>
                          <a:rPr kumimoji="0" lang="en-US" altLang="zh-TW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kumimoji="0" lang="en-US" altLang="zh-TW" sz="20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+mj-lt"/>
                    <a:ea typeface="Cambria Math" panose="02040503050406030204" pitchFamily="18" charset="0"/>
                  </a:endParaRPr>
                </a:p>
                <a:p>
                  <a:pPr marL="0" marR="0" lvl="1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𝐴𝑐𝑡𝑖𝑜𝑛</m:t>
                        </m:r>
                        <m:r>
                          <a:rPr kumimoji="0" lang="en-US" altLang="zh-TW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altLang="zh-TW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kumimoji="0" lang="en-US" altLang="zh-TW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+mj-lt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59" name="文字方塊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6041" y="4145691"/>
                  <a:ext cx="1242444" cy="81618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123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矩形 59"/>
            <p:cNvSpPr/>
            <p:nvPr/>
          </p:nvSpPr>
          <p:spPr>
            <a:xfrm>
              <a:off x="9443786" y="4150633"/>
              <a:ext cx="232827" cy="4451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61" name="文字方塊 60"/>
            <p:cNvSpPr txBox="1"/>
            <p:nvPr/>
          </p:nvSpPr>
          <p:spPr>
            <a:xfrm>
              <a:off x="7911553" y="4142502"/>
              <a:ext cx="1000481" cy="4451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新細明體" panose="02020500000000000000" pitchFamily="18" charset="-120"/>
                </a:rPr>
                <a:t>State s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新細明體" panose="02020500000000000000" pitchFamily="18" charset="-12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/>
                <p:cNvSpPr txBox="1"/>
                <p:nvPr/>
              </p:nvSpPr>
              <p:spPr>
                <a:xfrm>
                  <a:off x="7575716" y="5647962"/>
                  <a:ext cx="1481326" cy="4822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1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i="1" ker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𝐴𝑐𝑡𝑖𝑜𝑛</m:t>
                        </m:r>
                        <m:r>
                          <a:rPr kumimoji="0" lang="en-US" altLang="zh-TW" i="1" ker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altLang="zh-TW" i="1" ker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kumimoji="0" lang="en-US" altLang="zh-TW" sz="2000" kern="0" dirty="0">
                    <a:solidFill>
                      <a:srgbClr val="0070C0"/>
                    </a:solidFill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62" name="文字方塊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5716" y="5647962"/>
                  <a:ext cx="1481326" cy="48229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617735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857251"/>
            <a:ext cx="7886700" cy="994172"/>
          </a:xfrm>
        </p:spPr>
        <p:txBody>
          <a:bodyPr/>
          <a:lstStyle/>
          <a:p>
            <a:r>
              <a:rPr lang="en-US" altLang="zh-TW" dirty="0"/>
              <a:t>DDPG(1/2)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71650"/>
                <a:ext cx="7886700" cy="381000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altLang="zh-TW" sz="1650" dirty="0"/>
                  <a:t>Randomly initialize critic network </a:t>
                </a:r>
                <a14:m>
                  <m:oMath xmlns:m="http://schemas.openxmlformats.org/officeDocument/2006/math">
                    <m:r>
                      <a:rPr lang="en-US" altLang="zh-TW" sz="16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TW" sz="16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16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TW" sz="16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6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sz="16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zh-TW" altLang="zh-TW" sz="16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16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  <m:r>
                      <a:rPr lang="en-US" altLang="zh-TW" sz="16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65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1650" dirty="0"/>
                  <a:t>and actor </a:t>
                </a:r>
                <a14:m>
                  <m:oMath xmlns:m="http://schemas.openxmlformats.org/officeDocument/2006/math">
                    <m:r>
                      <a:rPr lang="en-US" altLang="zh-TW" sz="16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zh-TW" altLang="zh-TW" sz="16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e>
                        <m:sSup>
                          <m:sSupPr>
                            <m:ctrlPr>
                              <a:rPr lang="zh-TW" altLang="zh-TW" sz="16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6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TW" sz="16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1650" dirty="0"/>
                  <a:t> with weights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16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5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1650" i="1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en-US" altLang="zh-TW" sz="165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16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5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1650" i="1"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</m:oMath>
                </a14:m>
                <a:endParaRPr lang="zh-TW" altLang="zh-TW" sz="1650" dirty="0"/>
              </a:p>
              <a:p>
                <a:pPr marL="0" indent="0">
                  <a:buNone/>
                </a:pPr>
                <a:r>
                  <a:rPr lang="en-US" altLang="zh-TW" sz="1650" dirty="0"/>
                  <a:t>Initialize </a:t>
                </a:r>
                <a:r>
                  <a:rPr lang="en-US" altLang="zh-TW" sz="1650" dirty="0">
                    <a:solidFill>
                      <a:srgbClr val="FF0000"/>
                    </a:solidFill>
                  </a:rPr>
                  <a:t>target network </a:t>
                </a:r>
                <a14:m>
                  <m:oMath xmlns:m="http://schemas.openxmlformats.org/officeDocument/2006/math">
                    <m:r>
                      <a:rPr lang="en-US" altLang="zh-TW" sz="16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TW" sz="16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TW" sz="1650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16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TW" sz="16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TW" sz="165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1650" dirty="0"/>
                  <a:t>with weights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16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5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1650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zh-TW" sz="165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1650" i="1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zh-TW" altLang="zh-TW" sz="16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5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1650" i="1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  <m:r>
                      <a:rPr lang="en-US" altLang="zh-TW" sz="165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zh-TW" altLang="zh-TW" sz="16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5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165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TW" sz="165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1650" i="1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zh-TW" altLang="zh-TW" sz="16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5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1650" i="1"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</m:oMath>
                </a14:m>
                <a:r>
                  <a:rPr lang="en-US" altLang="zh-TW" sz="1650" dirty="0"/>
                  <a:t>. Initialize replay buffer </a:t>
                </a:r>
                <a14:m>
                  <m:oMath xmlns:m="http://schemas.openxmlformats.org/officeDocument/2006/math">
                    <m:r>
                      <a:rPr lang="en-US" altLang="zh-TW" sz="165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zh-TW" altLang="zh-TW" sz="1650" dirty="0"/>
              </a:p>
              <a:p>
                <a:pPr marL="0" indent="0">
                  <a:buNone/>
                </a:pPr>
                <a:r>
                  <a:rPr lang="en-US" altLang="zh-TW" sz="1650" b="1" dirty="0"/>
                  <a:t>for</a:t>
                </a:r>
                <a:r>
                  <a:rPr lang="en-US" altLang="zh-TW" sz="1650" dirty="0"/>
                  <a:t> </a:t>
                </a:r>
                <a14:m>
                  <m:oMath xmlns:m="http://schemas.openxmlformats.org/officeDocument/2006/math">
                    <m:r>
                      <a:rPr lang="en-US" altLang="zh-TW" sz="165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1650" i="1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altLang="zh-TW" sz="165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TW" sz="1650" dirty="0"/>
                  <a:t> </a:t>
                </a:r>
                <a:r>
                  <a:rPr lang="en-US" altLang="zh-TW" sz="1650" b="1" dirty="0"/>
                  <a:t>do</a:t>
                </a:r>
              </a:p>
              <a:p>
                <a:pPr marL="0" indent="0">
                  <a:buNone/>
                </a:pPr>
                <a:r>
                  <a:rPr lang="en-US" altLang="zh-TW" sz="1650" b="1" dirty="0"/>
                  <a:t>	</a:t>
                </a:r>
                <a:r>
                  <a:rPr lang="en-US" altLang="zh-TW" sz="1425" dirty="0"/>
                  <a:t>Select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425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25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425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425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425" i="1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zh-TW" altLang="zh-TW" sz="1425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sz="1425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25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1425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p>
                          <m:sSupPr>
                            <m:ctrlPr>
                              <a:rPr lang="zh-TW" altLang="zh-TW" sz="1425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425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TW" sz="1425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e>
                    </m:d>
                    <m:r>
                      <a:rPr lang="en-US" altLang="zh-TW" sz="1425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zh-TW" sz="1425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25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TW" sz="1425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TW" sz="1425" dirty="0"/>
              </a:p>
              <a:p>
                <a:pPr marL="0" indent="0">
                  <a:buNone/>
                </a:pPr>
                <a:r>
                  <a:rPr lang="en-US" altLang="zh-TW" sz="1425" dirty="0"/>
                  <a:t>	Execute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425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25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425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1425" dirty="0"/>
                  <a:t> and observe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425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25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1425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1425" dirty="0"/>
                  <a:t> and observe new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425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25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1425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1425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altLang="zh-TW" sz="1425" dirty="0"/>
              </a:p>
              <a:p>
                <a:pPr marL="0" indent="0">
                  <a:buNone/>
                </a:pPr>
                <a:r>
                  <a:rPr lang="en-US" altLang="zh-TW" sz="1425" dirty="0"/>
                  <a:t>	Store transition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TW" altLang="zh-TW" sz="1425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sz="1425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25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1425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sz="1425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TW" altLang="zh-TW" sz="1425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25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1425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sz="1425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zh-TW" altLang="zh-TW" sz="1425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25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1425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sz="1425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TW" altLang="zh-TW" sz="1425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25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1425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sz="1425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1425" dirty="0"/>
                  <a:t> in R</a:t>
                </a:r>
              </a:p>
              <a:p>
                <a:pPr marL="0" indent="0">
                  <a:buNone/>
                </a:pPr>
                <a:r>
                  <a:rPr lang="en-US" altLang="zh-TW" sz="1425" dirty="0"/>
                  <a:t>	Sample random </a:t>
                </a:r>
                <a:r>
                  <a:rPr lang="en-US" altLang="zh-TW" sz="1425" dirty="0" err="1"/>
                  <a:t>minibatch</a:t>
                </a:r>
                <a:r>
                  <a:rPr lang="en-US" altLang="zh-TW" sz="1425" dirty="0"/>
                  <a:t> of </a:t>
                </a:r>
                <a14:m>
                  <m:oMath xmlns:m="http://schemas.openxmlformats.org/officeDocument/2006/math">
                    <m:r>
                      <a:rPr lang="en-US" altLang="zh-TW" sz="1425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TW" sz="1425" dirty="0"/>
                  <a:t> transitions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TW" altLang="zh-TW" sz="1425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sz="1425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25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1425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TW" sz="1425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TW" altLang="zh-TW" sz="1425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25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1425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TW" sz="1425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zh-TW" altLang="zh-TW" sz="1425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25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1425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TW" sz="1425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TW" altLang="zh-TW" sz="1425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25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1425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TW" sz="1425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1425" dirty="0"/>
                  <a:t> from R</a:t>
                </a:r>
                <a:r>
                  <a:rPr lang="en-US" altLang="zh-TW" sz="1650" dirty="0"/>
                  <a:t/>
                </a:r>
                <a:br>
                  <a:rPr lang="en-US" altLang="zh-TW" sz="1650" dirty="0"/>
                </a:br>
                <a:r>
                  <a:rPr lang="en-US" altLang="zh-TW" sz="1650" dirty="0"/>
                  <a:t>	</a:t>
                </a:r>
                <a:r>
                  <a:rPr lang="en-US" altLang="zh-TW" sz="1650" dirty="0">
                    <a:solidFill>
                      <a:schemeClr val="bg1">
                        <a:lumMod val="75000"/>
                      </a:schemeClr>
                    </a:solidFill>
                  </a:rPr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165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zh-TW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165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165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p>
                      <m:sSupPr>
                        <m:ctrlPr>
                          <a:rPr lang="zh-TW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165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TW" sz="165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65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TW" sz="165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′(</m:t>
                    </m:r>
                    <m:sSub>
                      <m:sSubPr>
                        <m:ctrlP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TW" sz="165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sSup>
                          <m:sSupPr>
                            <m:ctrlPr>
                              <a:rPr lang="en-US" altLang="zh-TW" sz="165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65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altLang="zh-TW" sz="165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altLang="zh-TW" sz="165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)|</m:t>
                    </m:r>
                    <m:sSup>
                      <m:sSupPr>
                        <m:ctrlP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sSup>
                          <m:sSupPr>
                            <m:ctrlPr>
                              <a:rPr lang="en-US" altLang="zh-TW" sz="165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65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altLang="zh-TW" sz="165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altLang="zh-TW" sz="165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165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altLang="zh-TW" sz="1650" dirty="0">
                    <a:solidFill>
                      <a:schemeClr val="bg1">
                        <a:lumMod val="75000"/>
                      </a:schemeClr>
                    </a:solidFill>
                  </a:rPr>
                  <a:t>	Update critic by minimizing the loss: </a:t>
                </a:r>
                <a14:m>
                  <m:oMath xmlns:m="http://schemas.openxmlformats.org/officeDocument/2006/math">
                    <m:r>
                      <a:rPr lang="en-US" altLang="zh-TW" sz="165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TW" sz="165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TW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TW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TW" sz="165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TW" altLang="zh-TW" sz="1650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TW" altLang="zh-TW" sz="1650" i="1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50" i="1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50" i="1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sz="1650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1650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d>
                                  <m:dPr>
                                    <m:ctrlPr>
                                      <a:rPr lang="en-US" altLang="zh-TW" sz="1650" i="1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1650" i="1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650" i="1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TW" sz="1650" i="1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TW" sz="1650" i="1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TW" sz="1650" i="1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650" i="1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1650" i="1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en-US" altLang="zh-TW" sz="1650" i="1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sz="1650" i="1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p>
                                        <m:r>
                                          <a:rPr lang="en-US" altLang="zh-TW" sz="1650" i="1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TW" sz="165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zh-TW" sz="165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altLang="zh-TW" sz="1650" dirty="0">
                    <a:solidFill>
                      <a:schemeClr val="bg1">
                        <a:lumMod val="75000"/>
                      </a:schemeClr>
                    </a:solidFill>
                  </a:rPr>
                  <a:t>	Update the actor policy using the sampled gradient: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165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5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sSup>
                            <m:sSupPr>
                              <m:ctrlPr>
                                <a:rPr lang="zh-TW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</m:sub>
                      </m:sSub>
                      <m:r>
                        <a:rPr lang="en-US" altLang="zh-TW" sz="1650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sSub>
                        <m:sSubPr>
                          <m:ctrlPr>
                            <a:rPr lang="en-US" altLang="zh-TW" sz="165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5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sSub>
                            <m:sSubPr>
                              <m:ctrlPr>
                                <a:rPr lang="zh-TW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altLang="zh-TW" sz="1650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zh-TW" altLang="zh-TW" sz="165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65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165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zh-TW" altLang="zh-TW" sz="165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165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TW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5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zh-TW" sz="165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zh-TW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zh-TW" altLang="zh-TW" sz="165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65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TW" sz="165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zh-TW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TW" altLang="zh-TW" sz="165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5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165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zh-TW" altLang="zh-TW" sz="165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zh-TW" sz="165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65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165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  <m:sSub>
                            <m:sSubPr>
                              <m:ctrlPr>
                                <a:rPr lang="zh-TW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5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zh-TW" altLang="zh-TW" sz="165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65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TW" sz="165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altLang="zh-TW" sz="165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zh-TW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zh-TW" altLang="zh-TW" sz="165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65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TW" sz="165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en-US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TW" altLang="zh-TW" sz="165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5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165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165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altLang="zh-TW" sz="165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altLang="zh-TW" sz="1650" dirty="0">
                    <a:solidFill>
                      <a:schemeClr val="bg1">
                        <a:lumMod val="75000"/>
                      </a:schemeClr>
                    </a:solidFill>
                  </a:rPr>
                  <a:t>	Update the target networks: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zh-TW" sz="165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zh-TW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sup>
                          </m:sSup>
                        </m:e>
                        <m:sup>
                          <m:r>
                            <a:rPr lang="en-US" altLang="zh-TW" sz="165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sz="1650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altLang="zh-TW" sz="1650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sSup>
                        <m:sSupPr>
                          <m:ctrlPr>
                            <a:rPr lang="zh-TW" altLang="zh-TW" sz="165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5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165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sup>
                      </m:sSup>
                      <m:r>
                        <a:rPr lang="en-US" altLang="zh-TW" sz="1650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zh-TW" altLang="zh-TW" sz="165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65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sz="165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sSup>
                        <m:sSupPr>
                          <m:ctrlPr>
                            <a:rPr lang="en-US" altLang="zh-TW" sz="165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zh-TW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sup>
                          </m:sSup>
                        </m:e>
                        <m:sup>
                          <m:r>
                            <a:rPr lang="en-US" altLang="zh-TW" sz="165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sz="1650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            </m:t>
                      </m:r>
                      <m:sSup>
                        <m:sSupPr>
                          <m:ctrlPr>
                            <a:rPr lang="zh-TW" altLang="zh-TW" sz="165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zh-TW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165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</m:e>
                        <m:sup>
                          <m:r>
                            <a:rPr lang="en-US" altLang="zh-TW" sz="165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sz="1650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altLang="zh-TW" sz="1650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sSup>
                        <m:sSupPr>
                          <m:ctrlPr>
                            <a:rPr lang="zh-TW" altLang="zh-TW" sz="165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5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165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sup>
                      </m:sSup>
                      <m:r>
                        <a:rPr lang="en-US" altLang="zh-TW" sz="1650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zh-TW" altLang="zh-TW" sz="165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65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sz="165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sSup>
                        <m:sSupPr>
                          <m:ctrlPr>
                            <a:rPr lang="zh-TW" altLang="zh-TW" sz="165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5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165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US" altLang="zh-TW" sz="1650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TW" altLang="zh-TW" sz="165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zh-TW" altLang="zh-TW" sz="1500" dirty="0"/>
              </a:p>
              <a:p>
                <a:pPr marL="0" indent="0">
                  <a:buNone/>
                </a:pPr>
                <a:endParaRPr lang="zh-TW" altLang="zh-TW" sz="1500" dirty="0"/>
              </a:p>
              <a:p>
                <a:pPr marL="0" indent="0">
                  <a:buNone/>
                </a:pPr>
                <a:endParaRPr lang="zh-TW" altLang="zh-TW" sz="15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19200"/>
                <a:ext cx="10515600" cy="5080000"/>
              </a:xfrm>
              <a:blipFill>
                <a:blip r:embed="rId3"/>
                <a:stretch>
                  <a:fillRect l="-638" t="-16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547664" y="3010046"/>
            <a:ext cx="5492416" cy="475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500"/>
          </a:p>
        </p:txBody>
      </p:sp>
      <p:sp>
        <p:nvSpPr>
          <p:cNvPr id="5" name="文字方塊 4"/>
          <p:cNvSpPr txBox="1"/>
          <p:nvPr/>
        </p:nvSpPr>
        <p:spPr>
          <a:xfrm>
            <a:off x="6509534" y="2663380"/>
            <a:ext cx="2040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+mn-lt"/>
              </a:rPr>
              <a:t>Experience replay</a:t>
            </a:r>
            <a:endParaRPr lang="zh-TW" altLang="en-US" sz="2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28650" y="1787576"/>
            <a:ext cx="7543750" cy="5613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500"/>
          </a:p>
        </p:txBody>
      </p:sp>
      <p:sp>
        <p:nvSpPr>
          <p:cNvPr id="7" name="文字方塊 6"/>
          <p:cNvSpPr txBox="1"/>
          <p:nvPr/>
        </p:nvSpPr>
        <p:spPr>
          <a:xfrm>
            <a:off x="6008025" y="1327724"/>
            <a:ext cx="3135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+mj-lt"/>
              </a:rPr>
              <a:t>Behavior and target network</a:t>
            </a:r>
            <a:endParaRPr lang="zh-TW" altLang="en-US" sz="2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635896" y="2501580"/>
            <a:ext cx="240783" cy="323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500"/>
          </a:p>
        </p:txBody>
      </p:sp>
      <p:sp>
        <p:nvSpPr>
          <p:cNvPr id="9" name="文字方塊 8"/>
          <p:cNvSpPr txBox="1"/>
          <p:nvPr/>
        </p:nvSpPr>
        <p:spPr>
          <a:xfrm>
            <a:off x="3977398" y="2441639"/>
            <a:ext cx="17927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+mj-lt"/>
              </a:rPr>
              <a:t>A noise process</a:t>
            </a:r>
            <a:endParaRPr lang="zh-TW" altLang="en-US" sz="20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915940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857251"/>
            <a:ext cx="7886700" cy="994172"/>
          </a:xfrm>
        </p:spPr>
        <p:txBody>
          <a:bodyPr/>
          <a:lstStyle/>
          <a:p>
            <a:r>
              <a:rPr lang="en-US" altLang="zh-TW" dirty="0"/>
              <a:t>DDPG(2/2)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71650"/>
                <a:ext cx="7886700" cy="381000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altLang="zh-TW" sz="1650" dirty="0">
                    <a:solidFill>
                      <a:schemeClr val="bg1">
                        <a:lumMod val="75000"/>
                      </a:schemeClr>
                    </a:solidFill>
                  </a:rPr>
                  <a:t>Randomly initialize critic network </a:t>
                </a:r>
                <a14:m>
                  <m:oMath xmlns:m="http://schemas.openxmlformats.org/officeDocument/2006/math">
                    <m:r>
                      <a:rPr lang="en-US" altLang="zh-TW" sz="165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TW" sz="165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165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TW" sz="165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65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sz="165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zh-TW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  <m:r>
                      <a:rPr lang="en-US" altLang="zh-TW" sz="165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650" dirty="0">
                    <a:solidFill>
                      <a:schemeClr val="bg1">
                        <a:lumMod val="75000"/>
                      </a:schemeClr>
                    </a:solidFill>
                  </a:rPr>
                  <a:t> and actor </a:t>
                </a:r>
                <a14:m>
                  <m:oMath xmlns:m="http://schemas.openxmlformats.org/officeDocument/2006/math">
                    <m:r>
                      <a:rPr lang="en-US" altLang="zh-TW" sz="165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zh-TW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e>
                        <m:sSup>
                          <m:sSupPr>
                            <m:ctrlPr>
                              <a:rPr lang="zh-TW" altLang="zh-TW" sz="165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65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TW" sz="165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1650" dirty="0">
                    <a:solidFill>
                      <a:schemeClr val="bg1">
                        <a:lumMod val="75000"/>
                      </a:schemeClr>
                    </a:solidFill>
                  </a:rPr>
                  <a:t> with weights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en-US" altLang="zh-TW" sz="1650" dirty="0">
                    <a:solidFill>
                      <a:schemeClr val="bg1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</m:oMath>
                </a14:m>
                <a:endParaRPr lang="zh-TW" altLang="zh-TW" sz="165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altLang="zh-TW" sz="1650" dirty="0">
                    <a:solidFill>
                      <a:schemeClr val="bg1">
                        <a:lumMod val="75000"/>
                      </a:schemeClr>
                    </a:solidFill>
                  </a:rPr>
                  <a:t>Initialize target network </a:t>
                </a:r>
                <a14:m>
                  <m:oMath xmlns:m="http://schemas.openxmlformats.org/officeDocument/2006/math">
                    <m:r>
                      <a:rPr lang="en-US" altLang="zh-TW" sz="165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TW" sz="165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TW" sz="1650" dirty="0">
                    <a:solidFill>
                      <a:schemeClr val="bg1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165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TW" sz="165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TW" sz="1650" dirty="0">
                    <a:solidFill>
                      <a:schemeClr val="bg1">
                        <a:lumMod val="75000"/>
                      </a:schemeClr>
                    </a:solidFill>
                  </a:rPr>
                  <a:t> with weights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165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zh-TW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  <m:r>
                      <a:rPr lang="en-US" altLang="zh-TW" sz="165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zh-TW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165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zh-TW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165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</m:oMath>
                </a14:m>
                <a:r>
                  <a:rPr lang="en-US" altLang="zh-TW" sz="1650" dirty="0">
                    <a:solidFill>
                      <a:schemeClr val="bg1">
                        <a:lumMod val="75000"/>
                      </a:schemeClr>
                    </a:solidFill>
                  </a:rPr>
                  <a:t>. Initialize replay buffer </a:t>
                </a:r>
                <a14:m>
                  <m:oMath xmlns:m="http://schemas.openxmlformats.org/officeDocument/2006/math">
                    <m:r>
                      <a:rPr lang="en-US" altLang="zh-TW" sz="165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zh-TW" altLang="zh-TW" sz="165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altLang="zh-TW" sz="1650" b="1" dirty="0">
                    <a:solidFill>
                      <a:schemeClr val="bg1">
                        <a:lumMod val="75000"/>
                      </a:schemeClr>
                    </a:solidFill>
                  </a:rPr>
                  <a:t>for</a:t>
                </a:r>
                <a:r>
                  <a:rPr lang="en-US" altLang="zh-TW" sz="165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5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165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altLang="zh-TW" sz="165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TW" sz="165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altLang="zh-TW" sz="1650" b="1" dirty="0">
                    <a:solidFill>
                      <a:schemeClr val="bg1">
                        <a:lumMod val="75000"/>
                      </a:schemeClr>
                    </a:solidFill>
                  </a:rPr>
                  <a:t>do</a:t>
                </a:r>
              </a:p>
              <a:p>
                <a:pPr marL="0" indent="0">
                  <a:buNone/>
                </a:pPr>
                <a:r>
                  <a:rPr lang="en-US" altLang="zh-TW" sz="1650" b="1" dirty="0">
                    <a:solidFill>
                      <a:schemeClr val="bg1">
                        <a:lumMod val="75000"/>
                      </a:schemeClr>
                    </a:solidFill>
                  </a:rPr>
                  <a:t>	</a:t>
                </a:r>
                <a:r>
                  <a:rPr lang="en-US" altLang="zh-TW" sz="1425" dirty="0">
                    <a:solidFill>
                      <a:schemeClr val="bg1">
                        <a:lumMod val="75000"/>
                      </a:schemeClr>
                    </a:solidFill>
                  </a:rPr>
                  <a:t>Select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425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25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425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425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425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zh-TW" altLang="zh-TW" sz="1425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sz="1425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25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1425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p>
                          <m:sSupPr>
                            <m:ctrlPr>
                              <a:rPr lang="zh-TW" altLang="zh-TW" sz="1425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425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TW" sz="1425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e>
                    </m:d>
                    <m:r>
                      <a:rPr lang="en-US" altLang="zh-TW" sz="1425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zh-TW" sz="1425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25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TW" sz="1425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TW" sz="1425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altLang="zh-TW" sz="1425" dirty="0">
                    <a:solidFill>
                      <a:schemeClr val="bg1">
                        <a:lumMod val="75000"/>
                      </a:schemeClr>
                    </a:solidFill>
                  </a:rPr>
                  <a:t>	Execute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425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25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425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1425" dirty="0">
                    <a:solidFill>
                      <a:schemeClr val="bg1">
                        <a:lumMod val="75000"/>
                      </a:schemeClr>
                    </a:solidFill>
                  </a:rPr>
                  <a:t> and observe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425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25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1425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1425" dirty="0">
                    <a:solidFill>
                      <a:schemeClr val="bg1">
                        <a:lumMod val="75000"/>
                      </a:schemeClr>
                    </a:solidFill>
                  </a:rPr>
                  <a:t> and observe new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425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25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1425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1425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altLang="zh-TW" sz="1425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altLang="zh-TW" sz="1425" dirty="0">
                    <a:solidFill>
                      <a:schemeClr val="bg1">
                        <a:lumMod val="75000"/>
                      </a:schemeClr>
                    </a:solidFill>
                  </a:rPr>
                  <a:t>	Store transition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TW" altLang="zh-TW" sz="1425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sz="1425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25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1425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sz="1425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TW" altLang="zh-TW" sz="1425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25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1425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sz="1425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zh-TW" altLang="zh-TW" sz="1425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25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1425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sz="1425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TW" altLang="zh-TW" sz="1425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25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1425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sz="1425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1425" dirty="0">
                    <a:solidFill>
                      <a:schemeClr val="bg1">
                        <a:lumMod val="75000"/>
                      </a:schemeClr>
                    </a:solidFill>
                  </a:rPr>
                  <a:t> in R</a:t>
                </a:r>
              </a:p>
              <a:p>
                <a:pPr marL="0" indent="0">
                  <a:buNone/>
                </a:pPr>
                <a:r>
                  <a:rPr lang="en-US" altLang="zh-TW" sz="1425" dirty="0">
                    <a:solidFill>
                      <a:schemeClr val="bg1">
                        <a:lumMod val="75000"/>
                      </a:schemeClr>
                    </a:solidFill>
                  </a:rPr>
                  <a:t>	Sample random </a:t>
                </a:r>
                <a:r>
                  <a:rPr lang="en-US" altLang="zh-TW" sz="1425" dirty="0" err="1">
                    <a:solidFill>
                      <a:schemeClr val="bg1">
                        <a:lumMod val="75000"/>
                      </a:schemeClr>
                    </a:solidFill>
                  </a:rPr>
                  <a:t>minibatch</a:t>
                </a:r>
                <a:r>
                  <a:rPr lang="en-US" altLang="zh-TW" sz="1425" dirty="0">
                    <a:solidFill>
                      <a:schemeClr val="bg1">
                        <a:lumMod val="75000"/>
                      </a:schemeClr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US" altLang="zh-TW" sz="1425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TW" sz="1425" dirty="0">
                    <a:solidFill>
                      <a:schemeClr val="bg1">
                        <a:lumMod val="75000"/>
                      </a:schemeClr>
                    </a:solidFill>
                  </a:rPr>
                  <a:t> transitions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TW" altLang="zh-TW" sz="1425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sz="1425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25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1425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TW" sz="1425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TW" altLang="zh-TW" sz="1425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25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1425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TW" sz="1425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zh-TW" altLang="zh-TW" sz="1425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25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1425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TW" sz="1425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TW" altLang="zh-TW" sz="1425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25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1425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TW" sz="1425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1425" dirty="0">
                    <a:solidFill>
                      <a:schemeClr val="bg1">
                        <a:lumMod val="75000"/>
                      </a:schemeClr>
                    </a:solidFill>
                  </a:rPr>
                  <a:t> from R</a:t>
                </a:r>
                <a:r>
                  <a:rPr lang="en-US" altLang="zh-TW" sz="1650" dirty="0"/>
                  <a:t/>
                </a:r>
                <a:br>
                  <a:rPr lang="en-US" altLang="zh-TW" sz="1650" dirty="0"/>
                </a:br>
                <a:r>
                  <a:rPr lang="en-US" altLang="zh-TW" sz="1650" dirty="0"/>
                  <a:t>	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5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6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165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zh-TW" altLang="zh-TW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16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165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1650" i="1">
                        <a:latin typeface="Cambria Math" panose="02040503050406030204" pitchFamily="18" charset="0"/>
                      </a:rPr>
                      <m:t>𝛾</m:t>
                    </m:r>
                    <m:sSup>
                      <m:sSupPr>
                        <m:ctrlPr>
                          <a:rPr lang="zh-TW" altLang="zh-TW" sz="16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5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TW" sz="165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165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165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165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TW" sz="165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65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TW" sz="1650" i="1">
                        <a:latin typeface="Cambria Math" panose="02040503050406030204" pitchFamily="18" charset="0"/>
                      </a:rPr>
                      <m:t>′(</m:t>
                    </m:r>
                    <m:sSub>
                      <m:sSubPr>
                        <m:ctrlPr>
                          <a:rPr lang="en-US" altLang="zh-TW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165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165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TW" sz="1650" i="1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altLang="zh-TW" sz="16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sSup>
                          <m:sSupPr>
                            <m:ctrlPr>
                              <a:rPr lang="en-US" altLang="zh-TW" sz="16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6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altLang="zh-TW" sz="16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altLang="zh-TW" sz="1650" i="1">
                        <a:latin typeface="Cambria Math" panose="02040503050406030204" pitchFamily="18" charset="0"/>
                      </a:rPr>
                      <m:t>)|</m:t>
                    </m:r>
                    <m:sSup>
                      <m:sSupPr>
                        <m:ctrlPr>
                          <a:rPr lang="en-US" altLang="zh-TW" sz="16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5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sSup>
                          <m:sSupPr>
                            <m:ctrlPr>
                              <a:rPr lang="en-US" altLang="zh-TW" sz="16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65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altLang="zh-TW" sz="16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altLang="zh-TW" sz="16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1650" dirty="0"/>
              </a:p>
              <a:p>
                <a:pPr marL="0" indent="0">
                  <a:buNone/>
                </a:pPr>
                <a:r>
                  <a:rPr lang="en-US" altLang="zh-TW" sz="1650" dirty="0"/>
                  <a:t>	Update critic by minimizing the loss: </a:t>
                </a:r>
                <a14:m>
                  <m:oMath xmlns:m="http://schemas.openxmlformats.org/officeDocument/2006/math">
                    <m:r>
                      <a:rPr lang="en-US" altLang="zh-TW" sz="165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TW" sz="165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TW" altLang="zh-TW" sz="16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65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1650" i="1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TW" altLang="zh-TW" sz="165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sz="16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TW" sz="16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TW" altLang="zh-TW" sz="16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TW" altLang="zh-TW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5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5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sz="165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165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d>
                                  <m:dPr>
                                    <m:ctrlPr>
                                      <a:rPr lang="en-US" altLang="zh-TW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16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65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TW" sz="165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TW" sz="165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TW" sz="16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65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165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en-US" altLang="zh-TW" sz="16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sz="165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p>
                                        <m:r>
                                          <a:rPr lang="en-US" altLang="zh-TW" sz="1650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TW" sz="16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zh-TW" sz="1650" dirty="0"/>
              </a:p>
              <a:p>
                <a:pPr marL="0" indent="0">
                  <a:buNone/>
                </a:pPr>
                <a:r>
                  <a:rPr lang="en-US" altLang="zh-TW" sz="1650" dirty="0"/>
                  <a:t>	Update the actor policy using the sampled gradient: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5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sSup>
                            <m:sSupPr>
                              <m:ctrlPr>
                                <a:rPr lang="zh-TW" altLang="zh-TW" sz="16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5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165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</m:sub>
                      </m:sSub>
                      <m:r>
                        <a:rPr lang="en-US" altLang="zh-TW" sz="1650" i="1">
                          <a:latin typeface="Cambria Math" panose="02040503050406030204" pitchFamily="18" charset="0"/>
                        </a:rPr>
                        <m:t>𝜇</m:t>
                      </m:r>
                      <m:sSub>
                        <m:sSubPr>
                          <m:ctrlPr>
                            <a:rPr lang="en-US" altLang="zh-TW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5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sSub>
                            <m:sSubPr>
                              <m:ctrlPr>
                                <a:rPr lang="zh-TW" altLang="zh-TW" sz="16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16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altLang="zh-TW" sz="1650" i="1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zh-TW" altLang="zh-TW" sz="16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65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165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zh-TW" altLang="zh-TW" sz="16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165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TW" altLang="zh-TW" sz="16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50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altLang="zh-TW" sz="16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zh-TW" sz="1650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zh-TW" altLang="zh-TW" sz="16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6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TW" sz="16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zh-TW" altLang="zh-TW" sz="16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6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TW" sz="165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zh-TW" altLang="zh-TW" sz="16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5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altLang="zh-TW" sz="16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TW" sz="165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TW" altLang="zh-TW" sz="16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16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16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TW" sz="165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sz="165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zh-TW" altLang="zh-TW" sz="16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zh-TW" sz="16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65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165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  <m:sSub>
                            <m:sSubPr>
                              <m:ctrlPr>
                                <a:rPr lang="zh-TW" altLang="zh-TW" sz="16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50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zh-TW" altLang="zh-TW" sz="16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6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TW" sz="165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altLang="zh-TW" sz="1650" i="1">
                              <a:latin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zh-TW" altLang="zh-TW" sz="16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6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zh-TW" altLang="zh-TW" sz="16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6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TW" sz="165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en-US" altLang="zh-TW" sz="16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5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TW" altLang="zh-TW" sz="16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16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165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altLang="zh-TW" sz="1650" dirty="0"/>
              </a:p>
              <a:p>
                <a:pPr marL="0" indent="0">
                  <a:buNone/>
                </a:pPr>
                <a:r>
                  <a:rPr lang="en-US" altLang="zh-TW" sz="1650" dirty="0"/>
                  <a:t>	Update the target networks: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zh-TW" sz="16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zh-TW" altLang="zh-TW" sz="16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5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165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sup>
                          </m:sSup>
                        </m:e>
                        <m:sup>
                          <m:r>
                            <a:rPr lang="en-US" altLang="zh-TW" sz="165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sz="1650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altLang="zh-TW" sz="16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sSup>
                        <m:sSupPr>
                          <m:ctrlPr>
                            <a:rPr lang="zh-TW" altLang="zh-TW" sz="16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5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1650" i="1">
                              <a:latin typeface="Cambria Math" panose="02040503050406030204" pitchFamily="18" charset="0"/>
                            </a:rPr>
                            <m:t>𝑄</m:t>
                          </m:r>
                        </m:sup>
                      </m:sSup>
                      <m:r>
                        <a:rPr lang="en-US" altLang="zh-TW" sz="165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zh-TW" altLang="zh-TW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65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sz="165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sSup>
                        <m:sSupPr>
                          <m:ctrlPr>
                            <a:rPr lang="en-US" altLang="zh-TW" sz="16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zh-TW" altLang="zh-TW" sz="16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5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165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sup>
                          </m:sSup>
                        </m:e>
                        <m:sup>
                          <m:r>
                            <a:rPr lang="en-US" altLang="zh-TW" sz="165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sz="1650" i="1">
                          <a:latin typeface="Cambria Math" panose="02040503050406030204" pitchFamily="18" charset="0"/>
                        </a:rPr>
                        <m:t>                  </m:t>
                      </m:r>
                      <m:sSup>
                        <m:sSupPr>
                          <m:ctrlPr>
                            <a:rPr lang="zh-TW" altLang="zh-TW" sz="16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zh-TW" altLang="zh-TW" sz="16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5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165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</m:e>
                        <m:sup>
                          <m:r>
                            <a:rPr lang="en-US" altLang="zh-TW" sz="165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sz="1650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altLang="zh-TW" sz="1650" i="1">
                          <a:latin typeface="Cambria Math" panose="02040503050406030204" pitchFamily="18" charset="0"/>
                        </a:rPr>
                        <m:t>𝜏</m:t>
                      </m:r>
                      <m:sSup>
                        <m:sSupPr>
                          <m:ctrlPr>
                            <a:rPr lang="zh-TW" altLang="zh-TW" sz="16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5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1650" i="1">
                              <a:latin typeface="Cambria Math" panose="02040503050406030204" pitchFamily="18" charset="0"/>
                            </a:rPr>
                            <m:t>𝑄</m:t>
                          </m:r>
                        </m:sup>
                      </m:sSup>
                      <m:r>
                        <a:rPr lang="en-US" altLang="zh-TW" sz="165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zh-TW" altLang="zh-TW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65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sz="165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sSup>
                        <m:sSupPr>
                          <m:ctrlPr>
                            <a:rPr lang="zh-TW" altLang="zh-TW" sz="16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5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1650" i="1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US" altLang="zh-TW" sz="1650" i="1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TW" altLang="zh-TW" sz="1650" dirty="0"/>
              </a:p>
              <a:p>
                <a:pPr marL="0" indent="0">
                  <a:buNone/>
                </a:pPr>
                <a:endParaRPr lang="zh-TW" altLang="zh-TW" sz="1500" dirty="0"/>
              </a:p>
              <a:p>
                <a:pPr marL="0" indent="0">
                  <a:buNone/>
                </a:pPr>
                <a:endParaRPr lang="zh-TW" altLang="zh-TW" sz="1500" dirty="0"/>
              </a:p>
              <a:p>
                <a:pPr marL="0" indent="0">
                  <a:buNone/>
                </a:pPr>
                <a:endParaRPr lang="zh-TW" altLang="zh-TW" sz="15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19200"/>
                <a:ext cx="10515600" cy="5080000"/>
              </a:xfrm>
              <a:blipFill>
                <a:blip r:embed="rId3"/>
                <a:stretch>
                  <a:fillRect l="-638" t="-16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699794" y="5582004"/>
                <a:ext cx="2859475" cy="6463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:r>
                  <a:rPr lang="pt-BR" altLang="zh-TW" dirty="0">
                    <a:latin typeface="+mj-lt"/>
                  </a:rPr>
                  <a:t>Apply “soft” target updates </a:t>
                </a:r>
                <a:br>
                  <a:rPr lang="pt-BR" altLang="zh-TW" dirty="0">
                    <a:latin typeface="+mj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altLang="zh-TW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pt-BR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BR" altLang="zh-TW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pt-BR" altLang="zh-TW" i="1" dirty="0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zh-TW" altLang="pt-BR" i="1" dirty="0">
                          <a:latin typeface="Cambria Math" panose="02040503050406030204" pitchFamily="18" charset="0"/>
                        </a:rPr>
                        <m:t>𝜏𝜃</m:t>
                      </m:r>
                      <m:r>
                        <a:rPr lang="pt-BR" altLang="zh-TW" i="1" dirty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BR" altLang="zh-TW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altLang="zh-TW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TW" altLang="pt-BR" i="1" dirty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sSup>
                        <m:sSup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pt-BR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pt-BR" altLang="zh-TW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pt-BR" i="1" dirty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zh-TW" altLang="pt-BR" i="1" dirty="0">
                          <a:latin typeface="Cambria Math" panose="02040503050406030204" pitchFamily="18" charset="0"/>
                        </a:rPr>
                        <m:t>≪1</m:t>
                      </m:r>
                    </m:oMath>
                  </m:oMathPara>
                </a14:m>
                <a:r>
                  <a:rPr lang="en-US" altLang="zh-TW" dirty="0">
                    <a:solidFill>
                      <a:srgbClr val="114FF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altLang="zh-TW" dirty="0">
                    <a:solidFill>
                      <a:srgbClr val="114FF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zh-TW" altLang="en-US" dirty="0">
                  <a:solidFill>
                    <a:srgbClr val="114FF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4" y="5582004"/>
                <a:ext cx="2859475" cy="646395"/>
              </a:xfrm>
              <a:prstGeom prst="rect">
                <a:avLst/>
              </a:prstGeom>
              <a:blipFill>
                <a:blip r:embed="rId4"/>
                <a:stretch>
                  <a:fillRect l="-1919" t="-56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1547664" y="3717032"/>
            <a:ext cx="5976664" cy="12493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500"/>
          </a:p>
        </p:txBody>
      </p:sp>
      <p:sp>
        <p:nvSpPr>
          <p:cNvPr id="6" name="文字方塊 5"/>
          <p:cNvSpPr txBox="1"/>
          <p:nvPr/>
        </p:nvSpPr>
        <p:spPr>
          <a:xfrm>
            <a:off x="5724128" y="3059778"/>
            <a:ext cx="32656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+mn-lt"/>
              </a:rPr>
              <a:t>Update the behavior networks</a:t>
            </a:r>
            <a:br>
              <a:rPr lang="en-US" altLang="zh-TW" sz="2000" dirty="0">
                <a:solidFill>
                  <a:srgbClr val="FF0000"/>
                </a:solidFill>
                <a:latin typeface="+mn-lt"/>
              </a:rPr>
            </a:br>
            <a:r>
              <a:rPr lang="en-US" altLang="zh-TW" sz="2000" dirty="0">
                <a:solidFill>
                  <a:srgbClr val="FF0000"/>
                </a:solidFill>
                <a:latin typeface="+mn-lt"/>
              </a:rPr>
              <a:t>(both actor and critic)</a:t>
            </a:r>
            <a:endParaRPr lang="zh-TW" altLang="en-US" sz="2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699792" y="5550128"/>
            <a:ext cx="2859477" cy="6782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500"/>
          </a:p>
        </p:txBody>
      </p:sp>
      <p:sp>
        <p:nvSpPr>
          <p:cNvPr id="8" name="矩形 7"/>
          <p:cNvSpPr/>
          <p:nvPr/>
        </p:nvSpPr>
        <p:spPr>
          <a:xfrm>
            <a:off x="5732439" y="5443536"/>
            <a:ext cx="43924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114F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(0.001 in practice.) </a:t>
            </a:r>
            <a:br>
              <a:rPr lang="en-US" altLang="zh-TW" sz="1600" dirty="0">
                <a:solidFill>
                  <a:srgbClr val="114F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1600" dirty="0">
                <a:solidFill>
                  <a:srgbClr val="114F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(Note in DQN, </a:t>
            </a:r>
            <a:r>
              <a:rPr lang="zh-TW" altLang="en-US" sz="1600" dirty="0">
                <a:solidFill>
                  <a:srgbClr val="114F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𝜃 </a:t>
            </a:r>
            <a:r>
              <a:rPr lang="en-US" altLang="zh-TW" sz="1600" dirty="0">
                <a:solidFill>
                  <a:srgbClr val="114F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copied periodically. </a:t>
            </a:r>
            <a:br>
              <a:rPr lang="en-US" altLang="zh-TW" sz="1600" dirty="0">
                <a:solidFill>
                  <a:srgbClr val="114F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1600" dirty="0">
                <a:solidFill>
                  <a:srgbClr val="114F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Later, some DQN also used this way)</a:t>
            </a:r>
            <a:endParaRPr lang="zh-TW" altLang="en-US" sz="1600" dirty="0">
              <a:solidFill>
                <a:srgbClr val="114FF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9282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altLang="zh-TW" sz="4000" kern="1200" dirty="0">
                <a:solidFill>
                  <a:schemeClr val="tx1"/>
                </a:solidFill>
              </a:rPr>
              <a:t>Asynchronous Advantage Actor-critic (A3C)</a:t>
            </a:r>
            <a:endParaRPr lang="zh-TW" altLang="en-US" sz="2400" dirty="0"/>
          </a:p>
        </p:txBody>
      </p:sp>
      <p:sp>
        <p:nvSpPr>
          <p:cNvPr id="7" name="副標題 6"/>
          <p:cNvSpPr>
            <a:spLocks noGrp="1"/>
          </p:cNvSpPr>
          <p:nvPr>
            <p:ph type="subTitle" sz="quarter" idx="1"/>
          </p:nvPr>
        </p:nvSpPr>
        <p:spPr>
          <a:xfrm>
            <a:off x="1371600" y="3718432"/>
            <a:ext cx="6400800" cy="2302856"/>
          </a:xfrm>
        </p:spPr>
        <p:txBody>
          <a:bodyPr>
            <a:norm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62506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A3C Applications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>
                <a:solidFill>
                  <a:srgbClr val="FF0000"/>
                </a:solidFill>
                <a:cs typeface="Times New Roman" panose="02020603050405020304" pitchFamily="18" charset="0"/>
              </a:rPr>
              <a:t>AlphaStar</a:t>
            </a:r>
            <a:r>
              <a:rPr lang="en-US" altLang="zh-TW" dirty="0"/>
              <a:t> </a:t>
            </a:r>
            <a:endParaRPr lang="en-US" altLang="zh-TW" dirty="0" smtClean="0"/>
          </a:p>
          <a:p>
            <a:pPr lvl="1"/>
            <a:r>
              <a:rPr lang="en-US" altLang="zh-TW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Starcraft2 AI</a:t>
            </a:r>
          </a:p>
          <a:p>
            <a:pPr lvl="1"/>
            <a:r>
              <a:rPr lang="en-US" altLang="zh-TW" smtClean="0"/>
              <a:t>Actor-critic </a:t>
            </a:r>
            <a:r>
              <a:rPr lang="en-US" altLang="zh-TW" dirty="0" smtClean="0"/>
              <a:t>related</a:t>
            </a:r>
            <a:endParaRPr lang="en-US" altLang="zh-TW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cs typeface="Times New Roman" panose="02020603050405020304" pitchFamily="18" charset="0"/>
              </a:rPr>
              <a:t>Play </a:t>
            </a:r>
            <a:r>
              <a:rPr lang="en-US" altLang="zh-TW" dirty="0" smtClean="0">
                <a:cs typeface="Times New Roman" panose="02020603050405020304" pitchFamily="18" charset="0"/>
              </a:rPr>
              <a:t>games</a:t>
            </a:r>
          </a:p>
          <a:p>
            <a:pPr lvl="1"/>
            <a:r>
              <a:rPr lang="en-US" altLang="zh-TW" dirty="0" smtClean="0">
                <a:cs typeface="Times New Roman" panose="02020603050405020304" pitchFamily="18" charset="0"/>
              </a:rPr>
              <a:t>Atari games</a:t>
            </a:r>
          </a:p>
          <a:p>
            <a:pPr lvl="1"/>
            <a:r>
              <a:rPr lang="en-US" altLang="zh-TW" dirty="0" smtClean="0">
                <a:cs typeface="Times New Roman" panose="02020603050405020304" pitchFamily="18" charset="0"/>
              </a:rPr>
              <a:t>Flappy Bird</a:t>
            </a:r>
          </a:p>
          <a:p>
            <a:pPr lvl="1"/>
            <a:r>
              <a:rPr lang="en-US" altLang="zh-TW" dirty="0" err="1" smtClean="0">
                <a:cs typeface="Times New Roman" panose="02020603050405020304" pitchFamily="18" charset="0"/>
              </a:rPr>
              <a:t>VizDoom</a:t>
            </a:r>
            <a:endParaRPr lang="en-US" altLang="zh-TW" dirty="0" smtClean="0">
              <a:cs typeface="Times New Roman" panose="02020603050405020304" pitchFamily="18" charset="0"/>
            </a:endParaRPr>
          </a:p>
          <a:p>
            <a:r>
              <a:rPr lang="en-US" altLang="zh-TW" dirty="0">
                <a:cs typeface="Times New Roman" panose="02020603050405020304" pitchFamily="18" charset="0"/>
              </a:rPr>
              <a:t>Continuous control tasks</a:t>
            </a:r>
          </a:p>
          <a:p>
            <a:pPr lvl="1"/>
            <a:r>
              <a:rPr lang="en-US" altLang="zh-TW" dirty="0" err="1">
                <a:cs typeface="Times New Roman" panose="02020603050405020304" pitchFamily="18" charset="0"/>
              </a:rPr>
              <a:t>MuJoCo</a:t>
            </a:r>
            <a:r>
              <a:rPr lang="en-US" altLang="zh-TW" dirty="0">
                <a:cs typeface="Times New Roman" panose="02020603050405020304" pitchFamily="18" charset="0"/>
              </a:rPr>
              <a:t> tasks</a:t>
            </a:r>
          </a:p>
          <a:p>
            <a:pPr lvl="1"/>
            <a:r>
              <a:rPr lang="en-US" altLang="zh-TW" dirty="0" err="1">
                <a:cs typeface="Times New Roman" panose="02020603050405020304" pitchFamily="18" charset="0"/>
              </a:rPr>
              <a:t>OpenAI</a:t>
            </a:r>
            <a:r>
              <a:rPr lang="en-US" altLang="zh-TW" dirty="0">
                <a:cs typeface="Times New Roman" panose="02020603050405020304" pitchFamily="18" charset="0"/>
              </a:rPr>
              <a:t> gym tasks</a:t>
            </a:r>
            <a:endParaRPr lang="zh-TW" altLang="en-US" dirty="0"/>
          </a:p>
        </p:txBody>
      </p:sp>
      <p:pic>
        <p:nvPicPr>
          <p:cNvPr id="8" name="Picture 2" descr="https://shalabhsingh.github.io/images/animation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338396"/>
            <a:ext cx="1619444" cy="229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miro.medium.com/max/643/1*yjPVxRywI8U9SKfCMCKR1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338396"/>
            <a:ext cx="2753592" cy="205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4139952" y="3803688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Flappy Bird</a:t>
            </a:r>
          </a:p>
        </p:txBody>
      </p:sp>
      <p:sp>
        <p:nvSpPr>
          <p:cNvPr id="11" name="矩形 10"/>
          <p:cNvSpPr/>
          <p:nvPr/>
        </p:nvSpPr>
        <p:spPr>
          <a:xfrm>
            <a:off x="6660232" y="3854764"/>
            <a:ext cx="1542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VizDoom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l="5573"/>
          <a:stretch/>
        </p:blipFill>
        <p:spPr>
          <a:xfrm>
            <a:off x="4262123" y="1798749"/>
            <a:ext cx="4796218" cy="210865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022" y="303324"/>
            <a:ext cx="235267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5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kern="1200" dirty="0">
                <a:solidFill>
                  <a:schemeClr val="tx1"/>
                </a:solidFill>
              </a:rPr>
              <a:t>Asynchronous Advantage Actor-critic (A3C)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Asynchronous: Distributed framework</a:t>
                </a:r>
              </a:p>
              <a:p>
                <a:pPr lvl="1"/>
                <a:r>
                  <a:rPr lang="en-US" altLang="zh-TW" dirty="0"/>
                  <a:t>One learner, multiple workers</a:t>
                </a:r>
              </a:p>
              <a:p>
                <a:r>
                  <a:rPr lang="en-US" altLang="zh-TW" dirty="0"/>
                  <a:t>Advantage: Use advantage as objective function</a:t>
                </a:r>
              </a:p>
              <a:p>
                <a:pPr lvl="1"/>
                <a:r>
                  <a:rPr lang="en-US" altLang="zh-TW" dirty="0"/>
                  <a:t>Advantage: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A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n-US" altLang="zh-TW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e>
                    </m:d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Q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Significantly decrease the gradient variance by subtract a baseline</a:t>
                </a:r>
              </a:p>
              <a:p>
                <a:r>
                  <a:rPr lang="en-US" altLang="zh-TW" dirty="0"/>
                  <a:t>Actor-critic: Actor-critic architecture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0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936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kern="1200" dirty="0">
                <a:solidFill>
                  <a:schemeClr val="tx1"/>
                </a:solidFill>
              </a:rPr>
              <a:t>Asynchronous Advantage Actor-critic (A3C)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Asynchronous Lock-Free Reinforcement Learning</a:t>
            </a:r>
          </a:p>
          <a:p>
            <a:pPr lvl="1"/>
            <a:r>
              <a:rPr lang="en-US" altLang="zh-TW" dirty="0"/>
              <a:t>Use two main ideas to make the algorithm practical:</a:t>
            </a:r>
          </a:p>
          <a:p>
            <a:pPr lvl="2"/>
            <a:r>
              <a:rPr lang="en-US" altLang="zh-TW" dirty="0"/>
              <a:t>Multiple threads on a </a:t>
            </a:r>
            <a:r>
              <a:rPr lang="en-US" altLang="zh-TW" dirty="0">
                <a:solidFill>
                  <a:srgbClr val="FF0000"/>
                </a:solidFill>
              </a:rPr>
              <a:t>single machine</a:t>
            </a:r>
          </a:p>
          <a:p>
            <a:pPr lvl="2"/>
            <a:r>
              <a:rPr lang="en-US" altLang="zh-TW" dirty="0"/>
              <a:t>Multiple actor-learners applying </a:t>
            </a:r>
            <a:r>
              <a:rPr lang="en-US" altLang="zh-TW" dirty="0">
                <a:solidFill>
                  <a:srgbClr val="FF0000"/>
                </a:solidFill>
              </a:rPr>
              <a:t>online updates </a:t>
            </a:r>
            <a:r>
              <a:rPr lang="en-US" altLang="zh-TW" dirty="0"/>
              <a:t>in parallel (</a:t>
            </a:r>
            <a:r>
              <a:rPr lang="en-US" altLang="zh-TW" dirty="0">
                <a:solidFill>
                  <a:srgbClr val="FF0000"/>
                </a:solidFill>
              </a:rPr>
              <a:t>no experience replay</a:t>
            </a:r>
            <a:r>
              <a:rPr lang="en-US" altLang="zh-TW" dirty="0"/>
              <a:t>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1A3B473E-D3C1-4B29-B221-127427E57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3501008"/>
            <a:ext cx="3456384" cy="308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76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3356992"/>
            <a:ext cx="2972077" cy="265608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kern="1200" dirty="0">
                <a:solidFill>
                  <a:schemeClr val="tx1"/>
                </a:solidFill>
              </a:rPr>
              <a:t>Asynchronous Advantage Actor-critic (A3C)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Instead of experience replay, we </a:t>
            </a:r>
            <a:r>
              <a:rPr lang="en-US" altLang="zh-TW" dirty="0">
                <a:solidFill>
                  <a:srgbClr val="FF0000"/>
                </a:solidFill>
              </a:rPr>
              <a:t>asynchronously</a:t>
            </a:r>
            <a:r>
              <a:rPr lang="en-US" altLang="zh-TW" dirty="0"/>
              <a:t> execute </a:t>
            </a:r>
            <a:r>
              <a:rPr lang="en-US" altLang="zh-TW" dirty="0">
                <a:solidFill>
                  <a:srgbClr val="FF0000"/>
                </a:solidFill>
              </a:rPr>
              <a:t>multiple agents</a:t>
            </a:r>
            <a:r>
              <a:rPr lang="en-US" altLang="zh-TW" dirty="0"/>
              <a:t> in parallel.</a:t>
            </a:r>
          </a:p>
          <a:p>
            <a:pPr lvl="1"/>
            <a:r>
              <a:rPr lang="en-US" altLang="zh-TW" dirty="0"/>
              <a:t>Decorrelate the agents' data into a more stationary process</a:t>
            </a:r>
          </a:p>
          <a:p>
            <a:pPr lvl="1"/>
            <a:r>
              <a:rPr lang="en-US" altLang="zh-TW" dirty="0"/>
              <a:t>Enable a much larger spectrum of fundamental </a:t>
            </a:r>
            <a:r>
              <a:rPr lang="en-US" altLang="zh-TW" dirty="0">
                <a:solidFill>
                  <a:srgbClr val="FF0000"/>
                </a:solidFill>
              </a:rPr>
              <a:t>on-policy RL algorithms</a:t>
            </a:r>
          </a:p>
          <a:p>
            <a:r>
              <a:rPr lang="en-US" altLang="zh-TW" dirty="0"/>
              <a:t>For each worker (asynchronous part):</a:t>
            </a:r>
          </a:p>
          <a:p>
            <a:pPr marL="342900" lvl="1" indent="0">
              <a:buNone/>
            </a:pPr>
            <a:r>
              <a:rPr lang="en-US" altLang="zh-TW" sz="1800" dirty="0"/>
              <a:t>  Copy all parameters from the global network.</a:t>
            </a:r>
          </a:p>
          <a:p>
            <a:pPr marL="342900" lvl="1" indent="0">
              <a:buNone/>
            </a:pPr>
            <a:r>
              <a:rPr lang="en-US" altLang="zh-TW" sz="1800" dirty="0"/>
              <a:t>  keep playing and computing gradients.</a:t>
            </a:r>
          </a:p>
          <a:p>
            <a:pPr marL="342900" lvl="1" indent="0">
              <a:buNone/>
            </a:pPr>
            <a:r>
              <a:rPr lang="en-US" altLang="zh-TW" sz="1800" dirty="0"/>
              <a:t>  Every N iterations:</a:t>
            </a:r>
          </a:p>
          <a:p>
            <a:pPr marL="342900" lvl="1" indent="0">
              <a:buNone/>
            </a:pPr>
            <a:r>
              <a:rPr lang="en-US" altLang="zh-TW" sz="1800" dirty="0"/>
              <a:t>      1. </a:t>
            </a:r>
            <a:r>
              <a:rPr lang="en-US" altLang="zh-TW" sz="1800" dirty="0">
                <a:solidFill>
                  <a:srgbClr val="FF0000"/>
                </a:solidFill>
              </a:rPr>
              <a:t>Update</a:t>
            </a:r>
            <a:r>
              <a:rPr lang="en-US" altLang="zh-TW" sz="1800" dirty="0"/>
              <a:t> all gradients to the global network.</a:t>
            </a:r>
          </a:p>
          <a:p>
            <a:pPr marL="342900" lvl="1" indent="0">
              <a:buNone/>
            </a:pPr>
            <a:r>
              <a:rPr lang="en-US" altLang="zh-TW" sz="1800" dirty="0"/>
              <a:t>      2. </a:t>
            </a:r>
            <a:r>
              <a:rPr lang="en-US" altLang="zh-TW" sz="1800" dirty="0">
                <a:solidFill>
                  <a:srgbClr val="FF0000"/>
                </a:solidFill>
              </a:rPr>
              <a:t>Copy</a:t>
            </a:r>
            <a:r>
              <a:rPr lang="en-US" altLang="zh-TW" sz="1800" dirty="0"/>
              <a:t> all new parameters from the global network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8033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6351D4-BBFD-4CC7-8725-CD192B8F5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Advantage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5C99D53-06AD-4753-9132-62CFD3EA6C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Advantage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dirty="0"/>
              </a:p>
              <a:p>
                <a:r>
                  <a:rPr lang="en-US" altLang="zh-TW" dirty="0"/>
                  <a:t>Can evaluate the current action compared to average value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5C99D53-06AD-4753-9132-62CFD3EA6C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0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群組 3">
            <a:extLst>
              <a:ext uri="{FF2B5EF4-FFF2-40B4-BE49-F238E27FC236}">
                <a16:creationId xmlns:a16="http://schemas.microsoft.com/office/drawing/2014/main" id="{B3D568D7-AA86-46B1-A040-71212EC60569}"/>
              </a:ext>
            </a:extLst>
          </p:cNvPr>
          <p:cNvGrpSpPr/>
          <p:nvPr/>
        </p:nvGrpSpPr>
        <p:grpSpPr>
          <a:xfrm>
            <a:off x="442923" y="2492896"/>
            <a:ext cx="8258153" cy="2163709"/>
            <a:chOff x="-599424" y="2559288"/>
            <a:chExt cx="11010871" cy="2884945"/>
          </a:xfrm>
        </p:grpSpPr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68E4F372-87D4-4D53-B401-CC43456E765A}"/>
                </a:ext>
              </a:extLst>
            </p:cNvPr>
            <p:cNvSpPr/>
            <p:nvPr/>
          </p:nvSpPr>
          <p:spPr>
            <a:xfrm>
              <a:off x="3709851" y="2699657"/>
              <a:ext cx="522514" cy="52251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C0F23E8E-A76D-4617-9B60-162E4CAE336F}"/>
                </a:ext>
              </a:extLst>
            </p:cNvPr>
            <p:cNvCxnSpPr>
              <a:endCxn id="8" idx="0"/>
            </p:cNvCxnSpPr>
            <p:nvPr/>
          </p:nvCxnSpPr>
          <p:spPr>
            <a:xfrm flipH="1">
              <a:off x="2769326" y="3230880"/>
              <a:ext cx="1193074" cy="11930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0D19CB94-D822-484B-A827-7DF1B289BDDB}"/>
                </a:ext>
              </a:extLst>
            </p:cNvPr>
            <p:cNvCxnSpPr>
              <a:stCxn id="5" idx="4"/>
              <a:endCxn id="9" idx="0"/>
            </p:cNvCxnSpPr>
            <p:nvPr/>
          </p:nvCxnSpPr>
          <p:spPr>
            <a:xfrm>
              <a:off x="3971108" y="3222171"/>
              <a:ext cx="1251858" cy="12017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C2F5964B-2768-4930-8EE6-36A922B8D883}"/>
                </a:ext>
              </a:extLst>
            </p:cNvPr>
            <p:cNvSpPr/>
            <p:nvPr/>
          </p:nvSpPr>
          <p:spPr>
            <a:xfrm>
              <a:off x="2508069" y="4423954"/>
              <a:ext cx="522514" cy="52251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352CB6EE-941C-4BAE-AFA1-3232DC90FEA9}"/>
                </a:ext>
              </a:extLst>
            </p:cNvPr>
            <p:cNvSpPr/>
            <p:nvPr/>
          </p:nvSpPr>
          <p:spPr>
            <a:xfrm>
              <a:off x="4961709" y="4423954"/>
              <a:ext cx="522514" cy="52251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id="{8EE493DF-3F24-4744-8B1E-B1DD17B769A4}"/>
                    </a:ext>
                  </a:extLst>
                </p:cNvPr>
                <p:cNvSpPr txBox="1"/>
                <p:nvPr/>
              </p:nvSpPr>
              <p:spPr>
                <a:xfrm>
                  <a:off x="4153989" y="2559288"/>
                  <a:ext cx="6257458" cy="4924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id="{8EE493DF-3F24-4744-8B1E-B1DD17B769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3989" y="2559288"/>
                  <a:ext cx="6257458" cy="492442"/>
                </a:xfrm>
                <a:prstGeom prst="rect">
                  <a:avLst/>
                </a:prstGeom>
                <a:blipFill>
                  <a:blip r:embed="rId3"/>
                  <a:stretch>
                    <a:fillRect b="-11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87F64423-C4E5-47CC-9D9A-1CF12D998163}"/>
                    </a:ext>
                  </a:extLst>
                </p:cNvPr>
                <p:cNvSpPr txBox="1"/>
                <p:nvPr/>
              </p:nvSpPr>
              <p:spPr>
                <a:xfrm>
                  <a:off x="1944267" y="4943558"/>
                  <a:ext cx="1650117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87F64423-C4E5-47CC-9D9A-1CF12D9981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267" y="4943558"/>
                  <a:ext cx="1650117" cy="492443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BCF23FFC-FA55-4E21-BFEC-04CF44DF1FB6}"/>
                    </a:ext>
                  </a:extLst>
                </p:cNvPr>
                <p:cNvSpPr txBox="1"/>
                <p:nvPr/>
              </p:nvSpPr>
              <p:spPr>
                <a:xfrm>
                  <a:off x="4397908" y="4951790"/>
                  <a:ext cx="1650117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BCF23FFC-FA55-4E21-BFEC-04CF44DF1F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7908" y="4951790"/>
                  <a:ext cx="1650117" cy="492443"/>
                </a:xfrm>
                <a:prstGeom prst="rect">
                  <a:avLst/>
                </a:prstGeom>
                <a:blipFill>
                  <a:blip r:embed="rId5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940588E3-A326-47D6-A812-998B90A15508}"/>
                    </a:ext>
                  </a:extLst>
                </p:cNvPr>
                <p:cNvSpPr txBox="1"/>
                <p:nvPr/>
              </p:nvSpPr>
              <p:spPr>
                <a:xfrm>
                  <a:off x="-599424" y="3441980"/>
                  <a:ext cx="4134757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940588E3-A326-47D6-A812-998B90A155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599424" y="3441980"/>
                  <a:ext cx="4134757" cy="492443"/>
                </a:xfrm>
                <a:prstGeom prst="rect">
                  <a:avLst/>
                </a:prstGeom>
                <a:blipFill>
                  <a:blip r:embed="rId6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7539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Markov Property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An </a:t>
                </a:r>
                <a:r>
                  <a:rPr lang="en-US" altLang="zh-TW" dirty="0">
                    <a:solidFill>
                      <a:srgbClr val="114FFB"/>
                    </a:solidFill>
                  </a:rPr>
                  <a:t>episode</a:t>
                </a:r>
                <a:r>
                  <a:rPr lang="en-US" altLang="zh-TW" dirty="0"/>
                  <a:t>: (assuming finite and MDP here for simplicity)</a:t>
                </a:r>
              </a:p>
              <a:p>
                <a:pPr lvl="1"/>
                <a:r>
                  <a:rPr lang="en-US" altLang="zh-TW" dirty="0"/>
                  <a:t>States: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TW" dirty="0"/>
              </a:p>
              <a:p>
                <a:pPr lvl="2"/>
                <a:r>
                  <a:rPr lang="en-US" altLang="zh-TW" dirty="0"/>
                  <a:t>Initial state: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TW" dirty="0"/>
              </a:p>
              <a:p>
                <a:pPr lvl="2"/>
                <a:r>
                  <a:rPr lang="en-US" altLang="zh-TW" dirty="0"/>
                  <a:t>Current state: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TW" dirty="0"/>
              </a:p>
              <a:p>
                <a:pPr lvl="2"/>
                <a:r>
                  <a:rPr lang="en-US" altLang="zh-TW" dirty="0"/>
                  <a:t>End state: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zh-TW" dirty="0"/>
                  <a:t> (not necessarily required)</a:t>
                </a:r>
              </a:p>
              <a:p>
                <a:pPr lvl="1"/>
                <a:r>
                  <a:rPr lang="en-US" altLang="zh-TW" dirty="0"/>
                  <a:t>Actions: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>
                    <a:solidFill>
                      <a:srgbClr val="114FFB"/>
                    </a:solidFill>
                  </a:rPr>
                  <a:t>History</a:t>
                </a:r>
                <a:r>
                  <a:rPr lang="en-US" altLang="zh-TW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TW" dirty="0"/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dirty="0"/>
                  <a:t>)</a:t>
                </a:r>
              </a:p>
              <a:p>
                <a:r>
                  <a:rPr lang="en-US" altLang="zh-TW" dirty="0"/>
                  <a:t>Markov Property:</a:t>
                </a:r>
              </a:p>
              <a:p>
                <a:pPr lvl="1"/>
                <a:r>
                  <a:rPr lang="en-US" altLang="zh-TW" dirty="0"/>
                  <a:t>“The future is independent of the past given the present”</a:t>
                </a:r>
              </a:p>
              <a:p>
                <a:pPr lvl="1"/>
                <a:r>
                  <a:rPr lang="en-US" altLang="zh-TW" dirty="0"/>
                  <a:t>A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dirty="0"/>
                  <a:t> is </a:t>
                </a:r>
                <a:r>
                  <a:rPr lang="en-US" altLang="zh-TW" dirty="0">
                    <a:solidFill>
                      <a:srgbClr val="114FFB"/>
                    </a:solidFill>
                  </a:rPr>
                  <a:t>Markov</a:t>
                </a:r>
                <a:r>
                  <a:rPr lang="en-US" altLang="zh-TW" dirty="0"/>
                  <a:t> if and only if</a:t>
                </a:r>
                <a:br>
                  <a:rPr lang="en-US" altLang="zh-TW" dirty="0"/>
                </a:b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114F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TW" i="1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solidFill>
                          <a:srgbClr val="114F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114FFB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直線單箭頭接點 4"/>
          <p:cNvCxnSpPr>
            <a:cxnSpLocks noChangeShapeType="1"/>
            <a:stCxn id="73" idx="3"/>
            <a:endCxn id="75" idx="1"/>
          </p:cNvCxnSpPr>
          <p:nvPr/>
        </p:nvCxnSpPr>
        <p:spPr bwMode="auto">
          <a:xfrm flipV="1">
            <a:off x="3609401" y="2328679"/>
            <a:ext cx="623121" cy="4951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" name="直線單箭頭接點 4"/>
          <p:cNvCxnSpPr>
            <a:cxnSpLocks noChangeShapeType="1"/>
            <a:stCxn id="75" idx="3"/>
          </p:cNvCxnSpPr>
          <p:nvPr/>
        </p:nvCxnSpPr>
        <p:spPr bwMode="auto">
          <a:xfrm>
            <a:off x="4746577" y="2328679"/>
            <a:ext cx="634516" cy="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圓角矩形 72"/>
              <p:cNvSpPr/>
              <p:nvPr/>
            </p:nvSpPr>
            <p:spPr>
              <a:xfrm>
                <a:off x="3095347" y="2077096"/>
                <a:ext cx="514055" cy="513067"/>
              </a:xfrm>
              <a:prstGeom prst="round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73" name="圓角矩形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347" y="2077096"/>
                <a:ext cx="514055" cy="513067"/>
              </a:xfrm>
              <a:prstGeom prst="round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矩形 73"/>
              <p:cNvSpPr/>
              <p:nvPr/>
            </p:nvSpPr>
            <p:spPr>
              <a:xfrm>
                <a:off x="3519973" y="1836523"/>
                <a:ext cx="5479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4" name="矩形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973" y="1836523"/>
                <a:ext cx="547971" cy="369332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圓角矩形 74"/>
              <p:cNvSpPr/>
              <p:nvPr/>
            </p:nvSpPr>
            <p:spPr>
              <a:xfrm>
                <a:off x="4232522" y="2072145"/>
                <a:ext cx="514055" cy="513067"/>
              </a:xfrm>
              <a:prstGeom prst="round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75" name="圓角矩形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522" y="2072145"/>
                <a:ext cx="514055" cy="513067"/>
              </a:xfrm>
              <a:prstGeom prst="roundRect">
                <a:avLst/>
              </a:prstGeom>
              <a:blipFill rotWithShape="0">
                <a:blip r:embed="rId20"/>
                <a:stretch>
                  <a:fillRect l="-6667"/>
                </a:stretch>
              </a:blipFill>
              <a:ln w="28575"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/>
              <p:cNvSpPr/>
              <p:nvPr/>
            </p:nvSpPr>
            <p:spPr>
              <a:xfrm>
                <a:off x="4644008" y="1836523"/>
                <a:ext cx="7533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6" name="矩形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1836523"/>
                <a:ext cx="753347" cy="369332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圓角矩形 76"/>
              <p:cNvSpPr/>
              <p:nvPr/>
            </p:nvSpPr>
            <p:spPr>
              <a:xfrm>
                <a:off x="6360813" y="2072145"/>
                <a:ext cx="514055" cy="513067"/>
              </a:xfrm>
              <a:prstGeom prst="round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77" name="圓角矩形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813" y="2072145"/>
                <a:ext cx="514055" cy="513067"/>
              </a:xfrm>
              <a:prstGeom prst="roundRect">
                <a:avLst/>
              </a:prstGeom>
              <a:blipFill rotWithShape="0">
                <a:blip r:embed="rId22"/>
                <a:stretch>
                  <a:fillRect l="-10000"/>
                </a:stretch>
              </a:blipFill>
              <a:ln w="28575"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直線單箭頭接點 4"/>
          <p:cNvCxnSpPr>
            <a:cxnSpLocks noChangeShapeType="1"/>
            <a:endCxn id="73" idx="1"/>
          </p:cNvCxnSpPr>
          <p:nvPr/>
        </p:nvCxnSpPr>
        <p:spPr bwMode="auto">
          <a:xfrm>
            <a:off x="2456721" y="2324847"/>
            <a:ext cx="638626" cy="8782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" name="直線單箭頭接點 4"/>
          <p:cNvCxnSpPr>
            <a:cxnSpLocks noChangeShapeType="1"/>
            <a:stCxn id="77" idx="3"/>
          </p:cNvCxnSpPr>
          <p:nvPr/>
        </p:nvCxnSpPr>
        <p:spPr bwMode="auto">
          <a:xfrm flipV="1">
            <a:off x="6874867" y="2324847"/>
            <a:ext cx="634516" cy="3832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/>
              <p:cNvSpPr/>
              <p:nvPr/>
            </p:nvSpPr>
            <p:spPr>
              <a:xfrm>
                <a:off x="6732240" y="1832693"/>
                <a:ext cx="7925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0" name="矩形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240" y="1832693"/>
                <a:ext cx="792589" cy="369332"/>
              </a:xfrm>
              <a:prstGeom prst="rect">
                <a:avLst/>
              </a:prstGeom>
              <a:blipFill rotWithShape="0">
                <a:blip r:embed="rId2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圓角矩形 80"/>
              <p:cNvSpPr/>
              <p:nvPr/>
            </p:nvSpPr>
            <p:spPr>
              <a:xfrm>
                <a:off x="7472919" y="2068315"/>
                <a:ext cx="514055" cy="513067"/>
              </a:xfrm>
              <a:prstGeom prst="round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81" name="圓角矩形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2919" y="2068315"/>
                <a:ext cx="514055" cy="513067"/>
              </a:xfrm>
              <a:prstGeom prst="roundRect">
                <a:avLst/>
              </a:prstGeom>
              <a:blipFill rotWithShape="0">
                <a:blip r:embed="rId24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圓角矩形 81"/>
              <p:cNvSpPr/>
              <p:nvPr/>
            </p:nvSpPr>
            <p:spPr>
              <a:xfrm>
                <a:off x="848947" y="2065598"/>
                <a:ext cx="514055" cy="513067"/>
              </a:xfrm>
              <a:prstGeom prst="round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82" name="圓角矩形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947" y="2065598"/>
                <a:ext cx="514055" cy="513067"/>
              </a:xfrm>
              <a:prstGeom prst="roundRect">
                <a:avLst/>
              </a:prstGeom>
              <a:blipFill rotWithShape="0">
                <a:blip r:embed="rId25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直線單箭頭接點 4"/>
          <p:cNvCxnSpPr>
            <a:cxnSpLocks noChangeShapeType="1"/>
            <a:stCxn id="82" idx="3"/>
          </p:cNvCxnSpPr>
          <p:nvPr/>
        </p:nvCxnSpPr>
        <p:spPr bwMode="auto">
          <a:xfrm flipV="1">
            <a:off x="1363002" y="2318300"/>
            <a:ext cx="634516" cy="3832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矩形 83"/>
              <p:cNvSpPr/>
              <p:nvPr/>
            </p:nvSpPr>
            <p:spPr>
              <a:xfrm>
                <a:off x="1309653" y="1826146"/>
                <a:ext cx="509498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84" name="矩形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653" y="1826146"/>
                <a:ext cx="509498" cy="362984"/>
              </a:xfrm>
              <a:prstGeom prst="rect">
                <a:avLst/>
              </a:prstGeom>
              <a:blipFill rotWithShape="0">
                <a:blip r:embed="rId26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矩形 84"/>
          <p:cNvSpPr/>
          <p:nvPr/>
        </p:nvSpPr>
        <p:spPr>
          <a:xfrm>
            <a:off x="2002467" y="208468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86" name="矩形 85"/>
          <p:cNvSpPr/>
          <p:nvPr/>
        </p:nvSpPr>
        <p:spPr>
          <a:xfrm>
            <a:off x="5355272" y="209012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  <p:cxnSp>
        <p:nvCxnSpPr>
          <p:cNvPr id="87" name="直線單箭頭接點 4"/>
          <p:cNvCxnSpPr>
            <a:cxnSpLocks noChangeShapeType="1"/>
            <a:endCxn id="77" idx="1"/>
          </p:cNvCxnSpPr>
          <p:nvPr/>
        </p:nvCxnSpPr>
        <p:spPr bwMode="auto">
          <a:xfrm flipV="1">
            <a:off x="5758650" y="2328679"/>
            <a:ext cx="602163" cy="559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8" name="圓角矩形 87"/>
          <p:cNvSpPr/>
          <p:nvPr/>
        </p:nvSpPr>
        <p:spPr>
          <a:xfrm flipH="1">
            <a:off x="7113691" y="2288090"/>
            <a:ext cx="60121" cy="75305"/>
          </a:xfrm>
          <a:prstGeom prst="roundRect">
            <a:avLst/>
          </a:prstGeom>
          <a:solidFill>
            <a:schemeClr val="tx1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1"/>
          <a:lstStyle/>
          <a:p>
            <a:pPr algn="ctr"/>
            <a:endParaRPr lang="zh-TW" altLang="en-US" baseline="-25000" dirty="0"/>
          </a:p>
        </p:txBody>
      </p:sp>
      <p:sp>
        <p:nvSpPr>
          <p:cNvPr id="89" name="圓角矩形 88"/>
          <p:cNvSpPr/>
          <p:nvPr/>
        </p:nvSpPr>
        <p:spPr>
          <a:xfrm flipH="1">
            <a:off x="5992456" y="2285373"/>
            <a:ext cx="60121" cy="75305"/>
          </a:xfrm>
          <a:prstGeom prst="roundRect">
            <a:avLst/>
          </a:prstGeom>
          <a:solidFill>
            <a:schemeClr val="tx1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1"/>
          <a:lstStyle/>
          <a:p>
            <a:pPr algn="ctr"/>
            <a:endParaRPr lang="zh-TW" altLang="en-US" baseline="-25000" dirty="0"/>
          </a:p>
        </p:txBody>
      </p:sp>
      <p:sp>
        <p:nvSpPr>
          <p:cNvPr id="90" name="圓角矩形 89"/>
          <p:cNvSpPr/>
          <p:nvPr/>
        </p:nvSpPr>
        <p:spPr>
          <a:xfrm flipH="1">
            <a:off x="4969196" y="2290816"/>
            <a:ext cx="60121" cy="75305"/>
          </a:xfrm>
          <a:prstGeom prst="roundRect">
            <a:avLst/>
          </a:prstGeom>
          <a:solidFill>
            <a:schemeClr val="tx1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1"/>
          <a:lstStyle/>
          <a:p>
            <a:pPr algn="ctr"/>
            <a:endParaRPr lang="zh-TW" altLang="en-US" baseline="-25000" dirty="0"/>
          </a:p>
        </p:txBody>
      </p:sp>
      <p:sp>
        <p:nvSpPr>
          <p:cNvPr id="91" name="圓角矩形 90"/>
          <p:cNvSpPr/>
          <p:nvPr/>
        </p:nvSpPr>
        <p:spPr>
          <a:xfrm flipH="1">
            <a:off x="3839809" y="2288097"/>
            <a:ext cx="60121" cy="75305"/>
          </a:xfrm>
          <a:prstGeom prst="roundRect">
            <a:avLst/>
          </a:prstGeom>
          <a:solidFill>
            <a:schemeClr val="tx1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1"/>
          <a:lstStyle/>
          <a:p>
            <a:pPr algn="ctr"/>
            <a:endParaRPr lang="zh-TW" altLang="en-US" baseline="-25000" dirty="0"/>
          </a:p>
        </p:txBody>
      </p:sp>
      <p:sp>
        <p:nvSpPr>
          <p:cNvPr id="92" name="圓角矩形 91"/>
          <p:cNvSpPr/>
          <p:nvPr/>
        </p:nvSpPr>
        <p:spPr>
          <a:xfrm flipH="1">
            <a:off x="2702250" y="2293541"/>
            <a:ext cx="60121" cy="75305"/>
          </a:xfrm>
          <a:prstGeom prst="roundRect">
            <a:avLst/>
          </a:prstGeom>
          <a:solidFill>
            <a:schemeClr val="tx1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1"/>
          <a:lstStyle/>
          <a:p>
            <a:pPr algn="ctr"/>
            <a:endParaRPr lang="zh-TW" altLang="en-US" baseline="-25000" dirty="0"/>
          </a:p>
        </p:txBody>
      </p:sp>
      <p:sp>
        <p:nvSpPr>
          <p:cNvPr id="93" name="圓角矩形 92"/>
          <p:cNvSpPr/>
          <p:nvPr/>
        </p:nvSpPr>
        <p:spPr>
          <a:xfrm flipH="1">
            <a:off x="1600071" y="2277211"/>
            <a:ext cx="60121" cy="75305"/>
          </a:xfrm>
          <a:prstGeom prst="roundRect">
            <a:avLst/>
          </a:prstGeom>
          <a:solidFill>
            <a:schemeClr val="tx1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1"/>
          <a:lstStyle/>
          <a:p>
            <a:pPr algn="ctr"/>
            <a:endParaRPr lang="zh-TW" alt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/>
              <p:cNvSpPr/>
              <p:nvPr/>
            </p:nvSpPr>
            <p:spPr>
              <a:xfrm>
                <a:off x="1514078" y="2345936"/>
                <a:ext cx="512448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94" name="矩形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078" y="2345936"/>
                <a:ext cx="512448" cy="362984"/>
              </a:xfrm>
              <a:prstGeom prst="rect">
                <a:avLst/>
              </a:prstGeom>
              <a:blipFill rotWithShape="0">
                <a:blip r:embed="rId32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矩形 94"/>
              <p:cNvSpPr/>
              <p:nvPr/>
            </p:nvSpPr>
            <p:spPr>
              <a:xfrm>
                <a:off x="3735209" y="2343213"/>
                <a:ext cx="712503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95" name="矩形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209" y="2343213"/>
                <a:ext cx="712503" cy="362984"/>
              </a:xfrm>
              <a:prstGeom prst="rect">
                <a:avLst/>
              </a:prstGeom>
              <a:blipFill rotWithShape="0">
                <a:blip r:embed="rId2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860657" y="2314863"/>
                <a:ext cx="712503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657" y="2314863"/>
                <a:ext cx="712503" cy="362984"/>
              </a:xfrm>
              <a:prstGeom prst="rect">
                <a:avLst/>
              </a:prstGeom>
              <a:blipFill rotWithShape="0">
                <a:blip r:embed="rId29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037722" y="2322131"/>
                <a:ext cx="532132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baseline="-250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7722" y="2322131"/>
                <a:ext cx="532132" cy="362984"/>
              </a:xfrm>
              <a:prstGeom prst="rect">
                <a:avLst/>
              </a:prstGeom>
              <a:blipFill rotWithShape="0">
                <a:blip r:embed="rId30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群組 9"/>
          <p:cNvGrpSpPr/>
          <p:nvPr/>
        </p:nvGrpSpPr>
        <p:grpSpPr>
          <a:xfrm>
            <a:off x="1103820" y="1735606"/>
            <a:ext cx="1933852" cy="265352"/>
            <a:chOff x="1153482" y="1391566"/>
            <a:chExt cx="1143451" cy="533401"/>
          </a:xfrm>
        </p:grpSpPr>
        <p:cxnSp>
          <p:nvCxnSpPr>
            <p:cNvPr id="45" name="直線接點 44"/>
            <p:cNvCxnSpPr/>
            <p:nvPr/>
          </p:nvCxnSpPr>
          <p:spPr>
            <a:xfrm rot="5400000" flipH="1" flipV="1">
              <a:off x="2030233" y="1656679"/>
              <a:ext cx="531812" cy="1588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45"/>
            <p:cNvCxnSpPr/>
            <p:nvPr/>
          </p:nvCxnSpPr>
          <p:spPr>
            <a:xfrm rot="5400000">
              <a:off x="888370" y="1656679"/>
              <a:ext cx="533400" cy="317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/>
            <p:cNvCxnSpPr/>
            <p:nvPr/>
          </p:nvCxnSpPr>
          <p:spPr>
            <a:xfrm flipH="1" flipV="1">
              <a:off x="1153482" y="1391566"/>
              <a:ext cx="1141863" cy="1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直線單箭頭接點 51"/>
          <p:cNvCxnSpPr/>
          <p:nvPr/>
        </p:nvCxnSpPr>
        <p:spPr>
          <a:xfrm flipH="1">
            <a:off x="3329867" y="1717424"/>
            <a:ext cx="8786" cy="30544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 flipH="1">
            <a:off x="7721160" y="1695450"/>
            <a:ext cx="8786" cy="30544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559365" y="1391744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History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228196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kern="1200" dirty="0">
                <a:solidFill>
                  <a:schemeClr val="tx1"/>
                </a:solidFill>
              </a:rPr>
              <a:t>Asynchronous Advantage Actor-critic (A3C)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1700808"/>
                <a:ext cx="7772400" cy="4438650"/>
              </a:xfrm>
            </p:spPr>
            <p:txBody>
              <a:bodyPr/>
              <a:lstStyle/>
              <a:p>
                <a:r>
                  <a:rPr lang="en-US" altLang="zh-TW" sz="2000" dirty="0"/>
                  <a:t>Asynchronous advantage actor-critic(A3C) maintains a policy </a:t>
                </a:r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sz="2000" dirty="0"/>
                  <a:t> </a:t>
                </a:r>
                <a:r>
                  <a:rPr lang="en-US" altLang="zh-TW" sz="2000" dirty="0"/>
                  <a:t>and an estimate of the value function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000" dirty="0"/>
                  <a:t>.</a:t>
                </a:r>
              </a:p>
              <a:p>
                <a:r>
                  <a:rPr lang="en-US" altLang="zh-TW" sz="2000" dirty="0"/>
                  <a:t>The update performed by the algorithm can be seen as</a:t>
                </a:r>
                <a:r>
                  <a:rPr lang="zh-TW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endChr m:val="|"/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TW" alt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zh-TW" sz="2000" dirty="0"/>
              </a:p>
              <a:p>
                <a:endParaRPr lang="en-US" altLang="zh-TW" sz="2000" dirty="0"/>
              </a:p>
              <a:p>
                <a:pPr lvl="1"/>
                <a:r>
                  <a:rPr lang="en-US" altLang="zh-TW" sz="1600" dirty="0">
                    <a:solidFill>
                      <a:schemeClr val="tx1"/>
                    </a:solidFill>
                  </a:rPr>
                  <a:t>Make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</a:rPr>
                  <a:t>-step operations, and then calculate advantages</a:t>
                </a:r>
                <a:r>
                  <a:rPr lang="zh-TW" altLang="en-US" sz="16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1600" dirty="0">
                    <a:solidFill>
                      <a:schemeClr val="tx1"/>
                    </a:solidFill>
                  </a:rPr>
                  <a:t>backwards</a:t>
                </a:r>
                <a:r>
                  <a:rPr lang="en-US" altLang="zh-TW" sz="1600" dirty="0"/>
                  <a:t>. </a:t>
                </a:r>
              </a:p>
              <a:p>
                <a:r>
                  <a:rPr lang="en-US" altLang="zh-TW" sz="2000" dirty="0"/>
                  <a:t>Typically use a convolutional neural network that has:</a:t>
                </a:r>
              </a:p>
              <a:p>
                <a:pPr lvl="1"/>
                <a:r>
                  <a:rPr lang="en-US" altLang="zh-TW" sz="1800" dirty="0"/>
                  <a:t>one </a:t>
                </a:r>
                <a:r>
                  <a:rPr lang="en-US" altLang="zh-TW" sz="1800" dirty="0" err="1">
                    <a:solidFill>
                      <a:srgbClr val="FF0000"/>
                    </a:solidFill>
                  </a:rPr>
                  <a:t>softmax</a:t>
                </a:r>
                <a:r>
                  <a:rPr lang="en-US" altLang="zh-TW" sz="1800" dirty="0">
                    <a:solidFill>
                      <a:srgbClr val="FF0000"/>
                    </a:solidFill>
                  </a:rPr>
                  <a:t> output</a:t>
                </a:r>
                <a:r>
                  <a:rPr lang="en-US" altLang="zh-TW" sz="1800" dirty="0"/>
                  <a:t> for the policy </a:t>
                </a:r>
                <a14:m>
                  <m:oMath xmlns:m="http://schemas.openxmlformats.org/officeDocument/2006/math">
                    <m:r>
                      <a:rPr lang="zh-TW" altLang="en-US" sz="1800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TW" alt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altLang="zh-TW" sz="1800" dirty="0"/>
              </a:p>
              <a:p>
                <a:pPr lvl="1"/>
                <a:r>
                  <a:rPr lang="en-US" altLang="zh-TW" sz="1800" dirty="0"/>
                  <a:t>one </a:t>
                </a:r>
                <a:r>
                  <a:rPr lang="en-US" altLang="zh-TW" sz="1800" dirty="0">
                    <a:solidFill>
                      <a:srgbClr val="FF0000"/>
                    </a:solidFill>
                  </a:rPr>
                  <a:t>output </a:t>
                </a:r>
                <a:r>
                  <a:rPr lang="en-US" altLang="zh-TW" sz="1800" dirty="0"/>
                  <a:t>for the value function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altLang="zh-TW" sz="180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altLang="zh-TW" sz="1800" b="0" i="0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altLang="zh-TW" sz="1800" dirty="0">
                    <a:solidFill>
                      <a:srgbClr val="114FFB"/>
                    </a:solidFill>
                  </a:rPr>
                  <a:t>all non-output layers are shared</a:t>
                </a:r>
                <a:endParaRPr lang="en-US" altLang="zh-TW" sz="18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700808"/>
                <a:ext cx="7772400" cy="4438650"/>
              </a:xfrm>
              <a:blipFill>
                <a:blip r:embed="rId3"/>
                <a:stretch>
                  <a:fillRect t="-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接點 5"/>
          <p:cNvCxnSpPr/>
          <p:nvPr/>
        </p:nvCxnSpPr>
        <p:spPr>
          <a:xfrm>
            <a:off x="2936213" y="3065349"/>
            <a:ext cx="154153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肘形接點 7"/>
          <p:cNvCxnSpPr>
            <a:cxnSpLocks/>
          </p:cNvCxnSpPr>
          <p:nvPr/>
        </p:nvCxnSpPr>
        <p:spPr>
          <a:xfrm>
            <a:off x="3011501" y="3065349"/>
            <a:ext cx="1560499" cy="18207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4680554" y="2653864"/>
                <a:ext cx="3981667" cy="8771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554" y="2653864"/>
                <a:ext cx="3981667" cy="8771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群組 20"/>
          <p:cNvGrpSpPr/>
          <p:nvPr/>
        </p:nvGrpSpPr>
        <p:grpSpPr>
          <a:xfrm>
            <a:off x="4777592" y="5095365"/>
            <a:ext cx="3309151" cy="1576276"/>
            <a:chOff x="736313" y="4005063"/>
            <a:chExt cx="4082380" cy="1936317"/>
          </a:xfrm>
        </p:grpSpPr>
        <p:sp>
          <p:nvSpPr>
            <p:cNvPr id="22" name="矩形 21"/>
            <p:cNvSpPr/>
            <p:nvPr/>
          </p:nvSpPr>
          <p:spPr>
            <a:xfrm>
              <a:off x="2106179" y="4005063"/>
              <a:ext cx="1227216" cy="1936317"/>
            </a:xfrm>
            <a:prstGeom prst="rect">
              <a:avLst/>
            </a:prstGeom>
            <a:solidFill>
              <a:srgbClr val="FFC000">
                <a:lumMod val="60000"/>
                <a:lumOff val="40000"/>
              </a:srgb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zh-TW" kern="0" dirty="0">
                  <a:solidFill>
                    <a:prstClr val="black"/>
                  </a:solidFill>
                  <a:latin typeface="+mj-lt"/>
                  <a:ea typeface="新細明體" panose="02020500000000000000" pitchFamily="18" charset="-120"/>
                </a:rPr>
                <a:t>Network</a:t>
              </a:r>
              <a:endParaRPr kumimoji="0" lang="zh-TW" altLang="en-US" sz="1600" kern="0" dirty="0">
                <a:solidFill>
                  <a:prstClr val="black"/>
                </a:solidFill>
                <a:latin typeface="+mj-lt"/>
                <a:ea typeface="新細明體" panose="02020500000000000000" pitchFamily="18" charset="-120"/>
              </a:endParaRPr>
            </a:p>
          </p:txBody>
        </p:sp>
        <p:cxnSp>
          <p:nvCxnSpPr>
            <p:cNvPr id="23" name="直線單箭頭接點 22"/>
            <p:cNvCxnSpPr/>
            <p:nvPr/>
          </p:nvCxnSpPr>
          <p:spPr>
            <a:xfrm>
              <a:off x="1667801" y="4969293"/>
              <a:ext cx="347642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直線單箭頭接點 23"/>
            <p:cNvCxnSpPr/>
            <p:nvPr/>
          </p:nvCxnSpPr>
          <p:spPr>
            <a:xfrm>
              <a:off x="3344062" y="4271268"/>
              <a:ext cx="347642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橢圓 24"/>
            <p:cNvSpPr/>
            <p:nvPr/>
          </p:nvSpPr>
          <p:spPr>
            <a:xfrm>
              <a:off x="3492942" y="4526448"/>
              <a:ext cx="40809" cy="42844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6" name="橢圓 25"/>
            <p:cNvSpPr/>
            <p:nvPr/>
          </p:nvSpPr>
          <p:spPr>
            <a:xfrm>
              <a:off x="3492942" y="4612070"/>
              <a:ext cx="40809" cy="42844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7" name="橢圓 26"/>
            <p:cNvSpPr/>
            <p:nvPr/>
          </p:nvSpPr>
          <p:spPr>
            <a:xfrm>
              <a:off x="3492941" y="4697610"/>
              <a:ext cx="40809" cy="42844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/>
                <p:cNvSpPr txBox="1"/>
                <p:nvPr/>
              </p:nvSpPr>
              <p:spPr>
                <a:xfrm>
                  <a:off x="3691704" y="4052671"/>
                  <a:ext cx="1126989" cy="4915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1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l-GR" altLang="zh-TW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r>
                          <a:rPr kumimoji="0" lang="en-US" altLang="zh-TW" sz="20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0" lang="en-US" altLang="zh-TW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TW" sz="2000" b="0" i="0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altLang="zh-TW" sz="2000" b="0" i="0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0" lang="en-US" altLang="zh-TW" sz="20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kumimoji="0" lang="en-US" altLang="zh-TW" sz="20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kumimoji="0" lang="en-US" altLang="zh-TW" sz="20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en-US" altLang="zh-TW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28" name="文字方塊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1704" y="4052671"/>
                  <a:ext cx="1126989" cy="491500"/>
                </a:xfrm>
                <a:prstGeom prst="rect">
                  <a:avLst/>
                </a:prstGeom>
                <a:blipFill>
                  <a:blip r:embed="rId5"/>
                  <a:stretch>
                    <a:fillRect r="-11333"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直線單箭頭接點 28"/>
            <p:cNvCxnSpPr/>
            <p:nvPr/>
          </p:nvCxnSpPr>
          <p:spPr>
            <a:xfrm>
              <a:off x="3344062" y="4959052"/>
              <a:ext cx="347642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字方塊 29"/>
                <p:cNvSpPr txBox="1"/>
                <p:nvPr/>
              </p:nvSpPr>
              <p:spPr>
                <a:xfrm>
                  <a:off x="3691704" y="4740455"/>
                  <a:ext cx="1126989" cy="4915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1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l-GR" altLang="zh-TW" sz="20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r>
                          <a:rPr kumimoji="0" lang="en-US" altLang="zh-TW" sz="20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0" lang="en-US" altLang="zh-TW" sz="20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TW" sz="20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altLang="zh-TW" sz="20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kumimoji="0" lang="en-US" altLang="zh-TW" sz="20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kumimoji="0" lang="en-US" altLang="zh-TW" sz="20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kumimoji="0" lang="en-US" altLang="zh-TW" sz="20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en-US" altLang="zh-TW" sz="2000" i="1" kern="0" dirty="0">
                    <a:solidFill>
                      <a:prstClr val="black"/>
                    </a:solidFill>
                    <a:latin typeface="+mj-lt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" name="文字方塊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1704" y="4740455"/>
                  <a:ext cx="1126989" cy="491500"/>
                </a:xfrm>
                <a:prstGeom prst="rect">
                  <a:avLst/>
                </a:prstGeom>
                <a:blipFill>
                  <a:blip r:embed="rId6"/>
                  <a:stretch>
                    <a:fillRect r="-15333"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文字方塊 30"/>
            <p:cNvSpPr txBox="1"/>
            <p:nvPr/>
          </p:nvSpPr>
          <p:spPr>
            <a:xfrm>
              <a:off x="736313" y="4721377"/>
              <a:ext cx="793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新細明體" panose="02020500000000000000" pitchFamily="18" charset="-120"/>
                </a:rPr>
                <a:t>State s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新細明體" panose="02020500000000000000" pitchFamily="18" charset="-12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字方塊 31"/>
                <p:cNvSpPr txBox="1"/>
                <p:nvPr/>
              </p:nvSpPr>
              <p:spPr>
                <a:xfrm>
                  <a:off x="3644551" y="5358407"/>
                  <a:ext cx="922258" cy="4915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kumimoji="0" lang="en-US" altLang="zh-TW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zh-TW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kumimoji="0" lang="zh-TW" alt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32" name="文字方塊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4551" y="5358407"/>
                  <a:ext cx="922258" cy="4915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直線單箭頭接點 32"/>
            <p:cNvCxnSpPr/>
            <p:nvPr/>
          </p:nvCxnSpPr>
          <p:spPr>
            <a:xfrm>
              <a:off x="3347864" y="5589240"/>
              <a:ext cx="347642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69673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ctrTitle" sz="quarter"/>
          </p:nvPr>
        </p:nvSpPr>
        <p:spPr>
          <a:xfrm>
            <a:off x="0" y="2286000"/>
            <a:ext cx="9144000" cy="1143000"/>
          </a:xfrm>
        </p:spPr>
        <p:txBody>
          <a:bodyPr/>
          <a:lstStyle/>
          <a:p>
            <a:r>
              <a:rPr lang="en-US" altLang="zh-TW" sz="4000" dirty="0"/>
              <a:t>Trust Region Policy Optimization (TRPO) &amp; Proximal Policy Optimization (PPO) </a:t>
            </a:r>
            <a:endParaRPr lang="zh-TW" altLang="en-US" sz="2400" dirty="0"/>
          </a:p>
        </p:txBody>
      </p:sp>
      <p:sp>
        <p:nvSpPr>
          <p:cNvPr id="7" name="副標題 6"/>
          <p:cNvSpPr>
            <a:spLocks noGrp="1"/>
          </p:cNvSpPr>
          <p:nvPr>
            <p:ph type="subTitle" sz="quarter" idx="1"/>
          </p:nvPr>
        </p:nvSpPr>
        <p:spPr>
          <a:xfrm>
            <a:off x="1371600" y="3718432"/>
            <a:ext cx="6400800" cy="2302856"/>
          </a:xfrm>
        </p:spPr>
        <p:txBody>
          <a:bodyPr>
            <a:norm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7248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TRPO/PPO Applications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>
                <a:solidFill>
                  <a:srgbClr val="FF0000"/>
                </a:solidFill>
              </a:rPr>
              <a:t>OpenAI</a:t>
            </a:r>
            <a:r>
              <a:rPr lang="en-US" altLang="zh-TW" dirty="0" smtClean="0">
                <a:solidFill>
                  <a:srgbClr val="FF0000"/>
                </a:solidFill>
              </a:rPr>
              <a:t> Five</a:t>
            </a:r>
          </a:p>
          <a:p>
            <a:pPr lvl="1"/>
            <a:r>
              <a:rPr lang="en-US" altLang="zh-TW" dirty="0" smtClean="0">
                <a:solidFill>
                  <a:srgbClr val="FF0000"/>
                </a:solidFill>
              </a:rPr>
              <a:t>Dota2 AI 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Unity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ml-agent</a:t>
            </a:r>
          </a:p>
          <a:p>
            <a:pPr lvl="1"/>
            <a:r>
              <a:rPr lang="en-US" altLang="zh-TW" dirty="0" smtClean="0">
                <a:solidFill>
                  <a:srgbClr val="FF0000"/>
                </a:solidFill>
              </a:rPr>
              <a:t>One of support methods</a:t>
            </a:r>
          </a:p>
          <a:p>
            <a:r>
              <a:rPr lang="en-US" altLang="zh-TW" dirty="0">
                <a:cs typeface="Times New Roman" panose="02020603050405020304" pitchFamily="18" charset="0"/>
              </a:rPr>
              <a:t>Continuous control tasks</a:t>
            </a:r>
          </a:p>
          <a:p>
            <a:pPr lvl="1"/>
            <a:r>
              <a:rPr lang="en-US" altLang="zh-TW" dirty="0" err="1">
                <a:cs typeface="Times New Roman" panose="02020603050405020304" pitchFamily="18" charset="0"/>
              </a:rPr>
              <a:t>MuJoCo</a:t>
            </a:r>
            <a:r>
              <a:rPr lang="en-US" altLang="zh-TW" dirty="0">
                <a:cs typeface="Times New Roman" panose="02020603050405020304" pitchFamily="18" charset="0"/>
              </a:rPr>
              <a:t> tasks</a:t>
            </a:r>
          </a:p>
          <a:p>
            <a:pPr lvl="1"/>
            <a:r>
              <a:rPr lang="en-US" altLang="zh-TW" dirty="0" err="1">
                <a:cs typeface="Times New Roman" panose="02020603050405020304" pitchFamily="18" charset="0"/>
              </a:rPr>
              <a:t>OpenAI</a:t>
            </a:r>
            <a:r>
              <a:rPr lang="en-US" altLang="zh-TW" dirty="0">
                <a:cs typeface="Times New Roman" panose="02020603050405020304" pitchFamily="18" charset="0"/>
              </a:rPr>
              <a:t> gym tasks</a:t>
            </a:r>
          </a:p>
          <a:p>
            <a:r>
              <a:rPr lang="en-US" altLang="zh-TW" dirty="0">
                <a:cs typeface="Times New Roman" panose="02020603050405020304" pitchFamily="18" charset="0"/>
              </a:rPr>
              <a:t>Play games</a:t>
            </a:r>
          </a:p>
          <a:p>
            <a:pPr lvl="1"/>
            <a:r>
              <a:rPr lang="en-US" altLang="zh-TW" dirty="0">
                <a:cs typeface="Times New Roman" panose="02020603050405020304" pitchFamily="18" charset="0"/>
              </a:rPr>
              <a:t>Atari </a:t>
            </a:r>
            <a:r>
              <a:rPr lang="en-US" altLang="zh-TW" dirty="0" smtClean="0">
                <a:cs typeface="Times New Roman" panose="02020603050405020304" pitchFamily="18" charset="0"/>
              </a:rPr>
              <a:t>games</a:t>
            </a:r>
            <a:endParaRPr lang="en-US" altLang="zh-TW" dirty="0">
              <a:cs typeface="Times New Roman" panose="02020603050405020304" pitchFamily="18" charset="0"/>
            </a:endParaRPr>
          </a:p>
        </p:txBody>
      </p:sp>
      <p:pic>
        <p:nvPicPr>
          <p:cNvPr id="3078" name="Picture 6" descr="「OpenAI five」的圖片搜尋結果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36" y="2092452"/>
            <a:ext cx="3979434" cy="223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1657350"/>
            <a:ext cx="5353050" cy="371475"/>
          </a:xfrm>
          <a:prstGeom prst="rect">
            <a:avLst/>
          </a:prstGeom>
        </p:spPr>
      </p:pic>
      <p:pic>
        <p:nvPicPr>
          <p:cNvPr id="3080" name="Picture 8" descr="「unity ml-agent gif」的圖片搜尋結果&quot;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941168"/>
            <a:ext cx="3336305" cy="167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5555929" y="4519096"/>
            <a:ext cx="1588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+mj-lt"/>
              </a:rPr>
              <a:t>Unity</a:t>
            </a:r>
            <a:r>
              <a:rPr lang="zh-TW" altLang="en-US" dirty="0">
                <a:latin typeface="+mj-lt"/>
              </a:rPr>
              <a:t> </a:t>
            </a:r>
            <a:r>
              <a:rPr lang="en-US" altLang="zh-TW" dirty="0">
                <a:latin typeface="+mj-lt"/>
              </a:rPr>
              <a:t>ml-agent</a:t>
            </a:r>
          </a:p>
        </p:txBody>
      </p:sp>
    </p:spTree>
    <p:extLst>
      <p:ext uri="{BB962C8B-B14F-4D97-AF65-F5344CB8AC3E}">
        <p14:creationId xmlns:p14="http://schemas.microsoft.com/office/powerpoint/2010/main" val="399582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Trust Region Policy Optimization (TRPO)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TRPO is </a:t>
            </a:r>
            <a:r>
              <a:rPr lang="en-US" altLang="zh-TW" dirty="0">
                <a:solidFill>
                  <a:srgbClr val="FF0000"/>
                </a:solidFill>
              </a:rPr>
              <a:t>a policy optimization algorithm</a:t>
            </a:r>
          </a:p>
          <a:p>
            <a:pPr lvl="1"/>
            <a:r>
              <a:rPr lang="en-US" altLang="zh-TW" dirty="0"/>
              <a:t>can </a:t>
            </a:r>
            <a:r>
              <a:rPr lang="en-US" altLang="zh-TW" dirty="0">
                <a:solidFill>
                  <a:srgbClr val="FF0000"/>
                </a:solidFill>
              </a:rPr>
              <a:t>replace gradient descent</a:t>
            </a:r>
          </a:p>
          <a:p>
            <a:r>
              <a:rPr lang="en-US" altLang="zh-TW" dirty="0"/>
              <a:t>There are many gradient descent methods</a:t>
            </a:r>
          </a:p>
          <a:p>
            <a:pPr lvl="1"/>
            <a:r>
              <a:rPr lang="en-US" altLang="zh-TW" dirty="0"/>
              <a:t>Original gradient descent method</a:t>
            </a:r>
          </a:p>
          <a:p>
            <a:pPr lvl="1"/>
            <a:r>
              <a:rPr lang="en-US" altLang="zh-TW" dirty="0"/>
              <a:t>Natural gradient descent method</a:t>
            </a:r>
          </a:p>
          <a:p>
            <a:pPr lvl="1"/>
            <a:r>
              <a:rPr lang="en-US" altLang="zh-TW" dirty="0"/>
              <a:t>Stochastic gradient descent method</a:t>
            </a:r>
          </a:p>
          <a:p>
            <a:r>
              <a:rPr lang="en-US" altLang="zh-TW" dirty="0"/>
              <a:t>TRPO is similar to natural gradient descent method</a:t>
            </a:r>
          </a:p>
          <a:p>
            <a:r>
              <a:rPr lang="en-US" altLang="zh-TW" dirty="0"/>
              <a:t>Due to TRPO is too complex, introduce the concept</a:t>
            </a:r>
          </a:p>
          <a:p>
            <a:pPr lvl="1"/>
            <a:r>
              <a:rPr lang="en-US" altLang="zh-TW" dirty="0"/>
              <a:t>Involve calculation of KL divergence  </a:t>
            </a:r>
          </a:p>
          <a:p>
            <a:pPr lvl="1"/>
            <a:r>
              <a:rPr lang="en-US" altLang="zh-TW" dirty="0"/>
              <a:t>For details, please reference the “MTK-RL-Policy-Based” slides (p.41~p62)</a:t>
            </a:r>
            <a:endParaRPr lang="zh-TW" altLang="en-US" dirty="0"/>
          </a:p>
          <a:p>
            <a:pPr lvl="1"/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106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Trust Region Policy Optimization (TRPO)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Trust Region: The updated parameters (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dirty="0">
                    <a:sym typeface="Wingdings" panose="05000000000000000000" pitchFamily="2" charset="2"/>
                  </a:rPr>
                  <a:t>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dirty="0"/>
                  <a:t>’) are in a limited range (trust region)</a:t>
                </a:r>
              </a:p>
              <a:p>
                <a:pPr lvl="1"/>
                <a:r>
                  <a:rPr lang="en-US" altLang="zh-TW" dirty="0"/>
                  <a:t>The new policy is not too far with old policy</a:t>
                </a:r>
              </a:p>
              <a:p>
                <a:r>
                  <a:rPr lang="en-US" altLang="zh-TW" dirty="0"/>
                  <a:t>Policy Optimization: Use policy optimization instead of  policy gradient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0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3789040"/>
            <a:ext cx="4536504" cy="256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8957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Trust Region Policy Optimization (TRPO)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The reason for trust region is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US" altLang="zh-TW" dirty="0"/>
                  <a:t> will be too large (even undefined)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b>
                          <m:sSubPr>
                            <m:ctrlPr>
                              <a:rPr lang="en-US" altLang="zh-TW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i="1" dirty="0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close to 0 </a:t>
                </a:r>
              </a:p>
              <a:p>
                <a:pPr lvl="1"/>
                <a:r>
                  <a:rPr lang="en-US" altLang="zh-TW" dirty="0"/>
                  <a:t>No sample probability for new policy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0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691680" y="2888394"/>
                <a:ext cx="6172200" cy="11442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𝑜𝑙𝑑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TW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 dirty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 dirty="0">
                                              <a:latin typeface="Cambria Math" panose="02040503050406030204" pitchFamily="18" charset="0"/>
                                            </a:rPr>
                                            <m:t>𝑛𝑒𝑤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TW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 dirty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 dirty="0">
                                              <a:latin typeface="Cambria Math" panose="02040503050406030204" pitchFamily="18" charset="0"/>
                                            </a:rPr>
                                            <m:t>𝑜𝑙𝑑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</m:den>
                              </m:f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𝑜𝑙𝑑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>
                          <a:latin typeface="Cambria Math" panose="02040503050406030204" pitchFamily="18" charset="0"/>
                        </a:rPr>
                        <m:t>subject</m:t>
                      </m:r>
                      <m:r>
                        <a:rPr lang="en-US" altLang="zh-TW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altLang="zh-TW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b>
                              </m:sSub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𝑜𝑙𝑑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</m:e>
                                <m:e>
                                  <m: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  <m:sSub>
                                <m:sSubPr>
                                  <m:ctrlP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  <m:t>𝑛𝑒𝑤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</m:e>
                                <m:e>
                                  <m: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2888394"/>
                <a:ext cx="6172200" cy="11442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16" y="4077072"/>
            <a:ext cx="4536504" cy="256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704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Proximal Policy Optimization (PPO)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TRPO is relatively complicated, and is not compatible with architectures that include noise (such as dropout) or parameter sharing</a:t>
            </a:r>
          </a:p>
          <a:p>
            <a:r>
              <a:rPr lang="en-US" altLang="zh-TW" dirty="0"/>
              <a:t>PPO wants to propose an algorithm that attains the data efficiency and reliable performance of TRPO, while </a:t>
            </a:r>
            <a:r>
              <a:rPr lang="en-US" altLang="zh-TW" dirty="0">
                <a:solidFill>
                  <a:srgbClr val="FF0000"/>
                </a:solidFill>
              </a:rPr>
              <a:t>using only first-order optimization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EDD2A-B509-4791-A1EC-104D007D8C8F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65013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5303E7-B0BA-4FFA-A13F-C4D1E7871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Generalized Advantage Estimation (GAE)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3DFEFD3-DA55-4664-B0CA-90F7EF0E63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Use the learned state-value function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zh-TW" dirty="0"/>
                  <a:t> to compute variance-reduced advantage-function estimators. </a:t>
                </a:r>
              </a:p>
              <a:p>
                <a:r>
                  <a:rPr lang="en-US" altLang="zh-TW" dirty="0"/>
                  <a:t>PPO uses a truncated version of generalized advantage estimation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3DFEFD3-DA55-4664-B0CA-90F7EF0E63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0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7DD7D849-5EC7-45BD-AEC5-B55AAE2600D3}"/>
                  </a:ext>
                </a:extLst>
              </p:cNvPr>
              <p:cNvSpPr txBox="1"/>
              <p:nvPr/>
            </p:nvSpPr>
            <p:spPr>
              <a:xfrm>
                <a:off x="1238940" y="3573016"/>
                <a:ext cx="6666120" cy="968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𝛾𝜆</m:t>
                          </m:r>
                        </m:e>
                      </m:d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𝛾𝜆</m:t>
                              </m:r>
                            </m:e>
                          </m:d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altLang="zh-TW" sz="2800" b="0" dirty="0"/>
              </a:p>
              <a:p>
                <a:r>
                  <a:rPr lang="en-US" altLang="zh-TW" sz="2800" dirty="0">
                    <a:latin typeface="+mn-lt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7DD7D849-5EC7-45BD-AEC5-B55AAE260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940" y="3573016"/>
                <a:ext cx="6666120" cy="968663"/>
              </a:xfrm>
              <a:prstGeom prst="rect">
                <a:avLst/>
              </a:prstGeom>
              <a:blipFill>
                <a:blip r:embed="rId3"/>
                <a:stretch>
                  <a:fillRect l="-1828" b="-169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67533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pre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92696"/>
            <a:ext cx="7305675" cy="555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7056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PPO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zh-TW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denote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the probability ratio</a:t>
                </a:r>
                <a:r>
                  <a:rPr lang="zh-TW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dirty="0"/>
                  <a:t>(not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reward</a:t>
                </a:r>
                <a:r>
                  <a:rPr lang="en-US" altLang="zh-TW" dirty="0"/>
                  <a:t>)</a:t>
                </a:r>
                <a:br>
                  <a:rPr lang="en-US" altLang="zh-TW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TW" dirty="0"/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b>
                        </m:sSub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TW" dirty="0"/>
              </a:p>
              <a:p>
                <a:pPr>
                  <a:lnSpc>
                    <a:spcPct val="100000"/>
                  </a:lnSpc>
                </a:pPr>
                <a:r>
                  <a:rPr lang="en-US" altLang="zh-TW" dirty="0"/>
                  <a:t>TRPO maximizes a surrogate objective</a:t>
                </a:r>
                <a:br>
                  <a:rPr lang="en-US" altLang="zh-TW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𝐶𝑃𝐼</m:t>
                        </m:r>
                      </m:sup>
                    </m:sSup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</m:acc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𝑜𝑙𝑑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  <m:sSub>
                          <m:sSubPr>
                            <m:ctrlP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</m:acc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sSub>
                          <m:sSubPr>
                            <m:ctrlPr>
                              <a:rPr lang="en-US" altLang="zh-TW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dirty="0"/>
              </a:p>
              <a:p>
                <a:pPr lvl="1">
                  <a:lnSpc>
                    <a:spcPct val="100000"/>
                  </a:lnSpc>
                </a:pPr>
                <a:r>
                  <a:rPr lang="en-US" altLang="zh-TW" dirty="0"/>
                  <a:t>CPI: conservative policy iteration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14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EDD2A-B509-4791-A1EC-104D007D8C8F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1921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Return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Definition: The return </a:t>
                </a:r>
                <a:r>
                  <a:rPr lang="en-US" altLang="zh-TW" i="1" dirty="0"/>
                  <a:t>G</a:t>
                </a:r>
                <a:r>
                  <a:rPr lang="en-US" altLang="zh-TW" i="1" baseline="-25000" dirty="0"/>
                  <a:t>t</a:t>
                </a:r>
                <a:r>
                  <a:rPr lang="en-US" altLang="zh-TW" dirty="0"/>
                  <a:t> is the total discounted rewards from the time-step </a:t>
                </a:r>
                <a:r>
                  <a:rPr lang="en-US" altLang="zh-TW" i="1" dirty="0"/>
                  <a:t>t</a:t>
                </a:r>
                <a:br>
                  <a:rPr lang="en-US" altLang="zh-TW" i="1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TW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zh-TW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r>
                      <a:rPr lang="en-US" altLang="zh-TW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+…=</m:t>
                    </m:r>
                    <m:nary>
                      <m:naryPr>
                        <m:chr m:val="∑"/>
                        <m:ctrlP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altLang="zh-TW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endParaRPr lang="zh-TW" altLang="en-US" dirty="0"/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TW" dirty="0"/>
                  <a:t>Discount factor </a:t>
                </a:r>
                <a:r>
                  <a:rPr lang="el-GR" altLang="zh-TW" i="1" dirty="0"/>
                  <a:t>γ</a:t>
                </a:r>
                <a:r>
                  <a:rPr lang="el-GR" altLang="zh-TW" dirty="0"/>
                  <a:t> ∈ [0, 1]</a:t>
                </a:r>
                <a:r>
                  <a:rPr lang="en-US" altLang="zh-TW" dirty="0"/>
                  <a:t> is the present values of the future rewards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TW" dirty="0"/>
                  <a:t>The value of receiving reward </a:t>
                </a:r>
                <a:r>
                  <a:rPr lang="en-US" altLang="zh-TW" i="1" dirty="0"/>
                  <a:t>R</a:t>
                </a:r>
                <a:r>
                  <a:rPr lang="en-US" altLang="zh-TW" dirty="0"/>
                  <a:t> is diminishing after (</a:t>
                </a:r>
                <a:r>
                  <a:rPr lang="en-US" altLang="zh-TW" i="1" dirty="0"/>
                  <a:t>k</a:t>
                </a:r>
                <a:r>
                  <a:rPr lang="en-US" altLang="zh-TW" dirty="0"/>
                  <a:t>+1) time-steps: </a:t>
                </a:r>
                <a:r>
                  <a:rPr lang="el-GR" altLang="zh-TW" i="1" dirty="0"/>
                  <a:t>γ</a:t>
                </a:r>
                <a:r>
                  <a:rPr lang="en-US" altLang="zh-TW" i="1" baseline="30000" dirty="0" err="1"/>
                  <a:t>k</a:t>
                </a:r>
                <a:r>
                  <a:rPr lang="en-US" altLang="zh-TW" i="1" dirty="0" err="1"/>
                  <a:t>R</a:t>
                </a:r>
                <a:r>
                  <a:rPr lang="en-US" altLang="zh-TW" dirty="0"/>
                  <a:t> </a:t>
                </a:r>
                <a:r>
                  <a:rPr lang="en-US" altLang="zh-TW" dirty="0">
                    <a:sym typeface="Wingdings" panose="05000000000000000000" pitchFamily="2" charset="2"/>
                  </a:rPr>
                  <a:t> 0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l-GR" altLang="zh-TW" i="1" dirty="0"/>
                  <a:t>γ</a:t>
                </a:r>
                <a:r>
                  <a:rPr lang="en-US" altLang="zh-TW" dirty="0"/>
                  <a:t> is close to 0: “myopic” evaluation </a:t>
                </a:r>
              </a:p>
              <a:p>
                <a:pPr lvl="3">
                  <a:spcBef>
                    <a:spcPts val="0"/>
                  </a:spcBef>
                </a:pPr>
                <a:r>
                  <a:rPr lang="en-US" altLang="zh-TW" i="1" dirty="0"/>
                  <a:t>G</a:t>
                </a:r>
                <a:r>
                  <a:rPr lang="en-US" altLang="zh-TW" i="1" baseline="-25000" dirty="0"/>
                  <a:t>t</a:t>
                </a:r>
                <a:r>
                  <a:rPr lang="en-US" altLang="zh-TW" i="1" dirty="0"/>
                  <a:t> = R</a:t>
                </a:r>
                <a:r>
                  <a:rPr lang="en-US" altLang="zh-TW" i="1" baseline="-25000" dirty="0"/>
                  <a:t>t+1</a:t>
                </a:r>
                <a:endParaRPr lang="en-US" altLang="zh-TW" dirty="0"/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l-GR" altLang="zh-TW" i="1" dirty="0"/>
                  <a:t>γ</a:t>
                </a:r>
                <a:r>
                  <a:rPr lang="en-US" altLang="zh-TW" dirty="0"/>
                  <a:t> is close to 1: “far-sighted” evaluation</a:t>
                </a:r>
              </a:p>
              <a:p>
                <a:pPr lvl="3">
                  <a:spcBef>
                    <a:spcPts val="0"/>
                  </a:spcBef>
                </a:pPr>
                <a:r>
                  <a:rPr lang="en-US" altLang="zh-TW" i="1" dirty="0"/>
                  <a:t>G</a:t>
                </a:r>
                <a:r>
                  <a:rPr lang="en-US" altLang="zh-TW" i="1" baseline="-25000" dirty="0"/>
                  <a:t>t</a:t>
                </a:r>
                <a:r>
                  <a:rPr lang="en-US" altLang="zh-TW" i="1" dirty="0"/>
                  <a:t> =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endParaRPr lang="el-GR" altLang="zh-TW" dirty="0"/>
              </a:p>
              <a:p>
                <a:r>
                  <a:rPr lang="en-US" altLang="zh-TW" i="1" dirty="0"/>
                  <a:t/>
                </a:r>
                <a:br>
                  <a:rPr lang="en-US" altLang="zh-TW" i="1" dirty="0"/>
                </a:br>
                <a:r>
                  <a:rPr lang="en-US" altLang="zh-TW" i="1" dirty="0"/>
                  <a:t/>
                </a:r>
                <a:br>
                  <a:rPr lang="en-US" altLang="zh-TW" i="1" dirty="0"/>
                </a:b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099" r="-863" b="-38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0670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PPO Clip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zh-TW" dirty="0"/>
                  <a:t>Without constraint, the step size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𝐶𝑃𝐼</m:t>
                        </m:r>
                      </m:sup>
                    </m:sSup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would be large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TW" dirty="0"/>
                  <a:t>Hence, we consider modifying the objective, to penalize changes to the policy that 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away from 1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TW" dirty="0"/>
                  <a:t>The main objective proposed in PPO is:</a:t>
                </a:r>
                <a:br>
                  <a:rPr lang="en-US" altLang="zh-TW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𝐶𝐿𝐼𝑃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</m:acc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dirty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b="0" i="1" dirty="0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𝑐𝑙𝑖𝑝</m:t>
                                </m:r>
                                <m:d>
                                  <m:dPr>
                                    <m:ctrlP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dirty="0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dirty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zh-TW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b="0" i="1" dirty="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, 1−</m:t>
                                    </m:r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, 1+</m:t>
                                    </m:r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b="0" i="1" dirty="0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altLang="zh-TW" dirty="0"/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TW" dirty="0"/>
                  <a:t> is a hyper-parameter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TW" dirty="0"/>
                  <a:t>First term implies that the min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𝐶𝑃𝐼</m:t>
                        </m:r>
                      </m:sup>
                    </m:sSup>
                  </m:oMath>
                </a14:m>
                <a:endParaRPr lang="en-US" altLang="zh-TW" dirty="0"/>
              </a:p>
              <a:p>
                <a:pPr lvl="1">
                  <a:lnSpc>
                    <a:spcPct val="100000"/>
                  </a:lnSpc>
                </a:pPr>
                <a:r>
                  <a:rPr lang="en-US" altLang="zh-TW" dirty="0"/>
                  <a:t>Second term modifies the surrogate objective by clipping the probability ratio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TW" dirty="0"/>
                  <a:t>The final objective is a lower bound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𝐶𝑃𝐼</m:t>
                        </m:r>
                      </m:sup>
                    </m:sSup>
                  </m:oMath>
                </a14:m>
                <a:endParaRPr lang="en-US" altLang="zh-TW" dirty="0"/>
              </a:p>
              <a:p>
                <a:pPr>
                  <a:lnSpc>
                    <a:spcPct val="100000"/>
                  </a:lnSpc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EDD2A-B509-4791-A1EC-104D007D8C8F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62466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Overview of Policy-Based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Policy-Based: Directly learn the policy</a:t>
            </a:r>
          </a:p>
          <a:p>
            <a:pPr lvl="1"/>
            <a:r>
              <a:rPr lang="en-US" altLang="zh-TW" dirty="0" smtClean="0"/>
              <a:t>Policy gradient </a:t>
            </a:r>
          </a:p>
          <a:p>
            <a:pPr lvl="1"/>
            <a:r>
              <a:rPr lang="en-US" altLang="zh-TW" dirty="0" smtClean="0"/>
              <a:t>Objective function</a:t>
            </a:r>
          </a:p>
          <a:p>
            <a:r>
              <a:rPr lang="en-US" altLang="zh-TW" dirty="0" smtClean="0"/>
              <a:t>Popular methods</a:t>
            </a:r>
          </a:p>
          <a:p>
            <a:pPr lvl="1"/>
            <a:r>
              <a:rPr lang="en-US" altLang="zh-TW" dirty="0" smtClean="0"/>
              <a:t>DDPG</a:t>
            </a:r>
          </a:p>
          <a:p>
            <a:pPr lvl="2"/>
            <a:r>
              <a:rPr lang="en-US" altLang="zh-TW" dirty="0" smtClean="0"/>
              <a:t>Robotic tasks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A3C</a:t>
            </a:r>
          </a:p>
          <a:p>
            <a:pPr lvl="2"/>
            <a:r>
              <a:rPr lang="en-US" altLang="zh-TW" dirty="0" err="1" smtClean="0"/>
              <a:t>AlphaStar</a:t>
            </a:r>
            <a:r>
              <a:rPr lang="en-US" altLang="zh-TW" dirty="0" smtClean="0"/>
              <a:t> (actor-critic related)</a:t>
            </a:r>
          </a:p>
          <a:p>
            <a:pPr lvl="2"/>
            <a:r>
              <a:rPr lang="en-US" altLang="zh-TW" dirty="0" smtClean="0"/>
              <a:t>Robotic tasks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TRPO/PPO</a:t>
            </a:r>
          </a:p>
          <a:p>
            <a:pPr lvl="2"/>
            <a:r>
              <a:rPr lang="en-US" altLang="zh-TW" dirty="0" err="1" smtClean="0"/>
              <a:t>OpenAI</a:t>
            </a:r>
            <a:r>
              <a:rPr lang="en-US" altLang="zh-TW" dirty="0" smtClean="0"/>
              <a:t> Five</a:t>
            </a:r>
          </a:p>
          <a:p>
            <a:pPr lvl="2"/>
            <a:r>
              <a:rPr lang="en-US" altLang="zh-TW" dirty="0" smtClean="0"/>
              <a:t>Robotic </a:t>
            </a:r>
            <a:r>
              <a:rPr lang="en-US" altLang="zh-TW" dirty="0"/>
              <a:t>tasks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2898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Policy and Value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Policy: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Control</a:t>
                </a:r>
                <a:r>
                  <a:rPr lang="en-US" altLang="zh-TW" dirty="0"/>
                  <a:t> the agent’s behaviors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altLang="zh-TW" dirty="0"/>
                  <a:t>Mapping current state to the action distribution</a:t>
                </a:r>
              </a:p>
              <a:p>
                <a:r>
                  <a:rPr lang="en-US" altLang="zh-TW" dirty="0"/>
                  <a:t>Policy types: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altLang="zh-TW" dirty="0"/>
                  <a:t>Deterministic policy: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TW" dirty="0"/>
              </a:p>
              <a:p>
                <a:pPr lvl="1">
                  <a:spcBef>
                    <a:spcPts val="0"/>
                  </a:spcBef>
                </a:pPr>
                <a:r>
                  <a:rPr lang="en-US" altLang="zh-TW" dirty="0"/>
                  <a:t>Stochastic policy: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TW" dirty="0"/>
                  <a:t> or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>
                  <a:spcBef>
                    <a:spcPts val="0"/>
                  </a:spcBef>
                </a:pPr>
                <a:r>
                  <a:rPr lang="en-US" altLang="zh-TW" dirty="0"/>
                  <a:t>Example: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altLang="zh-TW" dirty="0"/>
                  <a:t>Mario: Jump/Backward if the enemy is getting close</a:t>
                </a:r>
              </a:p>
              <a:p>
                <a:pPr lvl="1"/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0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583832"/>
            <a:ext cx="4267391" cy="15121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946246" y="5034371"/>
                <a:ext cx="15874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246" y="5034371"/>
                <a:ext cx="1587421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ãmario broãçåçæå°çµæ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643" y="4495800"/>
            <a:ext cx="28479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063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Policy and Value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Value: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Predict</a:t>
                </a:r>
                <a:r>
                  <a:rPr lang="en-US" altLang="zh-TW" dirty="0"/>
                  <a:t> the total future rewards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altLang="zh-TW" dirty="0"/>
                  <a:t>Imply how good the states are</a:t>
                </a:r>
              </a:p>
              <a:p>
                <a:pPr lvl="2">
                  <a:spcBef>
                    <a:spcPts val="0"/>
                  </a:spcBef>
                </a:pPr>
                <a:r>
                  <a:rPr lang="en-US" altLang="zh-TW" dirty="0"/>
                  <a:t>E.g.: Return </a:t>
                </a:r>
                <a:r>
                  <a:rPr lang="en-US" altLang="zh-TW" i="1" dirty="0"/>
                  <a:t>G</a:t>
                </a:r>
                <a:r>
                  <a:rPr lang="en-US" altLang="zh-TW" i="1" baseline="-25000" dirty="0"/>
                  <a:t>t</a:t>
                </a:r>
                <a:r>
                  <a:rPr lang="en-US" altLang="zh-TW" dirty="0"/>
                  <a:t> </a:t>
                </a:r>
              </a:p>
              <a:p>
                <a:r>
                  <a:rPr lang="en-US" altLang="zh-TW" dirty="0"/>
                  <a:t>Value types (under a certain policy):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altLang="zh-TW" dirty="0"/>
                  <a:t>State value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zh-TW" dirty="0"/>
              </a:p>
              <a:p>
                <a:pPr lvl="1">
                  <a:spcBef>
                    <a:spcPts val="0"/>
                  </a:spcBef>
                </a:pPr>
                <a:r>
                  <a:rPr lang="en-US" altLang="zh-TW" dirty="0"/>
                  <a:t>Action value (Q-Value)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TW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TW" dirty="0"/>
              </a:p>
              <a:p>
                <a:pPr>
                  <a:spcBef>
                    <a:spcPts val="0"/>
                  </a:spcBef>
                </a:pPr>
                <a:r>
                  <a:rPr lang="en-US" altLang="zh-TW" dirty="0"/>
                  <a:t>Example: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altLang="zh-TW" dirty="0"/>
                  <a:t>Breakout: </a:t>
                </a:r>
              </a:p>
              <a:p>
                <a:pPr lvl="2"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zh-TW" dirty="0"/>
                  <a:t>: The expected scores the agent get for the future in this state </a:t>
                </a:r>
                <a:r>
                  <a:rPr lang="en-US" altLang="zh-TW" i="1" dirty="0"/>
                  <a:t>s</a:t>
                </a:r>
              </a:p>
              <a:p>
                <a:pPr lvl="2"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zh-TW" dirty="0"/>
                  <a:t>: The expected scores the agent get for the future in this state </a:t>
                </a:r>
                <a:r>
                  <a:rPr lang="en-US" altLang="zh-TW" i="1" dirty="0"/>
                  <a:t>s</a:t>
                </a:r>
                <a:r>
                  <a:rPr lang="en-US" altLang="zh-TW" dirty="0"/>
                  <a:t> with action </a:t>
                </a:r>
                <a:r>
                  <a:rPr lang="en-US" altLang="zh-TW" i="1" dirty="0"/>
                  <a:t>a</a:t>
                </a:r>
                <a:endParaRPr lang="zh-TW" altLang="en-US" i="1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0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28" y="5263325"/>
            <a:ext cx="4267391" cy="15121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522000" y="5662118"/>
                <a:ext cx="212051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zh-TW" dirty="0">
                    <a:solidFill>
                      <a:srgbClr val="114FFB"/>
                    </a:solidFill>
                  </a:rPr>
                  <a:t>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solidFill>
                              <a:srgbClr val="114FFB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TW" i="1">
                        <a:solidFill>
                          <a:srgbClr val="114FFB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TW" dirty="0">
                  <a:solidFill>
                    <a:srgbClr val="114FFB"/>
                  </a:solidFill>
                </a:endParaRPr>
              </a:p>
              <a:p>
                <a:pPr lvl="1">
                  <a:spcBef>
                    <a:spcPts val="0"/>
                  </a:spcBef>
                </a:pPr>
                <a:endParaRPr lang="en-US" altLang="zh-TW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000" y="5662118"/>
                <a:ext cx="2120517" cy="646331"/>
              </a:xfrm>
              <a:prstGeom prst="rect">
                <a:avLst/>
              </a:prstGeom>
              <a:blipFill>
                <a:blip r:embed="rId4"/>
                <a:stretch>
                  <a:fillRect t="-47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oogle Shape;415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0143" y="5232323"/>
            <a:ext cx="3133433" cy="15431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78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Value-Based and Policy-Based RL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/>
                  <a:t>Value Based </a:t>
                </a:r>
              </a:p>
              <a:p>
                <a:pPr lvl="1"/>
                <a:r>
                  <a:rPr lang="en-US" altLang="zh-TW" dirty="0"/>
                  <a:t>Learnt Value Function</a:t>
                </a:r>
                <a:endParaRPr lang="zh-TW" altLang="zh-TW" dirty="0"/>
              </a:p>
              <a:p>
                <a:pPr lvl="1"/>
                <a:r>
                  <a:rPr lang="en-US" altLang="zh-TW" dirty="0"/>
                  <a:t>Implicit policy (e.g.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TW" dirty="0"/>
                  <a:t>-greedy)</a:t>
                </a:r>
                <a:endParaRPr lang="zh-TW" altLang="zh-TW" dirty="0"/>
              </a:p>
              <a:p>
                <a:pPr lvl="0"/>
                <a:r>
                  <a:rPr lang="en-US" altLang="zh-TW" dirty="0"/>
                  <a:t>Policy Based</a:t>
                </a:r>
                <a:endParaRPr lang="zh-TW" altLang="zh-TW" dirty="0"/>
              </a:p>
              <a:p>
                <a:pPr lvl="1"/>
                <a:r>
                  <a:rPr lang="en-US" altLang="zh-TW" dirty="0"/>
                  <a:t>No Value Function</a:t>
                </a:r>
              </a:p>
              <a:p>
                <a:pPr lvl="1"/>
                <a:r>
                  <a:rPr lang="en-US" altLang="zh-TW" dirty="0"/>
                  <a:t>Learnt Policy</a:t>
                </a:r>
              </a:p>
              <a:p>
                <a:r>
                  <a:rPr lang="en-US" altLang="zh-TW" dirty="0"/>
                  <a:t>Actor-Critic</a:t>
                </a:r>
                <a:endParaRPr lang="zh-TW" altLang="zh-TW" dirty="0"/>
              </a:p>
              <a:p>
                <a:pPr lvl="1"/>
                <a:r>
                  <a:rPr lang="en-US" altLang="zh-TW" dirty="0"/>
                  <a:t>Learnt Value Function</a:t>
                </a:r>
                <a:endParaRPr lang="zh-TW" altLang="zh-TW" sz="1800" dirty="0"/>
              </a:p>
              <a:p>
                <a:pPr lvl="1"/>
                <a:r>
                  <a:rPr lang="en-US" altLang="zh-TW" dirty="0"/>
                  <a:t>Learnt Policy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0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284984"/>
            <a:ext cx="4102224" cy="30243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9018720"/>
      </p:ext>
    </p:extLst>
  </p:cSld>
  <p:clrMapOvr>
    <a:masterClrMapping/>
  </p:clrMapOvr>
</p:sld>
</file>

<file path=ppt/theme/theme1.xml><?xml version="1.0" encoding="utf-8"?>
<a:theme xmlns:a="http://schemas.openxmlformats.org/drawingml/2006/main" name="icwu-algorithms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F7F7F7"/>
      </a:accent1>
      <a:accent2>
        <a:srgbClr val="DADADA"/>
      </a:accent2>
      <a:accent3>
        <a:srgbClr val="FFFFFF"/>
      </a:accent3>
      <a:accent4>
        <a:srgbClr val="000000"/>
      </a:accent4>
      <a:accent5>
        <a:srgbClr val="FAFAFA"/>
      </a:accent5>
      <a:accent6>
        <a:srgbClr val="C5C5C5"/>
      </a:accent6>
      <a:hlink>
        <a:srgbClr val="676767"/>
      </a:hlink>
      <a:folHlink>
        <a:srgbClr val="CECECE"/>
      </a:folHlink>
    </a:clrScheme>
    <a:fontScheme name="icwu-algorithms">
      <a:majorFont>
        <a:latin typeface="Times New Roman"/>
        <a:ea typeface="華康楷書體W3"/>
        <a:cs typeface=""/>
      </a:majorFont>
      <a:minorFont>
        <a:latin typeface="Times New Roman"/>
        <a:ea typeface="華康楷書體W3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細明體" pitchFamily="49" charset="-120"/>
            <a:ea typeface="細明體" pitchFamily="49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細明體" pitchFamily="49" charset="-120"/>
            <a:ea typeface="細明體" pitchFamily="49" charset="-120"/>
          </a:defRPr>
        </a:defPPr>
      </a:lstStyle>
    </a:lnDef>
  </a:objectDefaults>
  <a:extraClrSchemeLst>
    <a:extraClrScheme>
      <a:clrScheme name="icwu-algorithms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wu-algorithm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cwu-algorithms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wu-algorithms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wu-algorithms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wu-algorithms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wu-algorithms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C:\Documents and Settings\icwu\Application Data\Microsoft\Templates\icwu-algorithms.pot</Template>
  <TotalTime>105984</TotalTime>
  <Pages>34</Pages>
  <Words>1816</Words>
  <Application>Microsoft Office PowerPoint</Application>
  <PresentationFormat>Letter 紙張 (8.5x11 英吋)</PresentationFormat>
  <Paragraphs>607</Paragraphs>
  <Slides>61</Slides>
  <Notes>5</Notes>
  <HiddenSlides>1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61</vt:i4>
      </vt:variant>
    </vt:vector>
  </HeadingPairs>
  <TitlesOfParts>
    <vt:vector size="75" baseType="lpstr">
      <vt:lpstr>Monotype Sorts</vt:lpstr>
      <vt:lpstr>細明體</vt:lpstr>
      <vt:lpstr>華康楷書體W3</vt:lpstr>
      <vt:lpstr>新細明體</vt:lpstr>
      <vt:lpstr>標楷體</vt:lpstr>
      <vt:lpstr>Arial</vt:lpstr>
      <vt:lpstr>Arial Narrow</vt:lpstr>
      <vt:lpstr>Calibri</vt:lpstr>
      <vt:lpstr>Cambria Math</vt:lpstr>
      <vt:lpstr>Lucida Calligraphy</vt:lpstr>
      <vt:lpstr>Symbol</vt:lpstr>
      <vt:lpstr>Times New Roman</vt:lpstr>
      <vt:lpstr>Wingdings</vt:lpstr>
      <vt:lpstr>icwu-algorithms</vt:lpstr>
      <vt:lpstr>Reinforcement Learning Review &amp; Policy-Based Reinforcement Learning</vt:lpstr>
      <vt:lpstr>Reinforcement Learning Review</vt:lpstr>
      <vt:lpstr>Agent-Environment Interaction Framework</vt:lpstr>
      <vt:lpstr>Markov Decision Processes (MDP)</vt:lpstr>
      <vt:lpstr>Markov Property</vt:lpstr>
      <vt:lpstr>Return</vt:lpstr>
      <vt:lpstr>Policy and Value</vt:lpstr>
      <vt:lpstr>Policy and Value</vt:lpstr>
      <vt:lpstr>Value-Based and Policy-Based RL</vt:lpstr>
      <vt:lpstr>Value-Based and Policy-Based RL</vt:lpstr>
      <vt:lpstr>Model-Free and Model-Based</vt:lpstr>
      <vt:lpstr>Model-Free and Model-Based</vt:lpstr>
      <vt:lpstr>On-Policy and Off-Policy</vt:lpstr>
      <vt:lpstr>DRL Techniques Related to  Heavy-Weight Model Applications</vt:lpstr>
      <vt:lpstr>References</vt:lpstr>
      <vt:lpstr> Policy Gradient  </vt:lpstr>
      <vt:lpstr> Policy-Based Reinforcement Learning</vt:lpstr>
      <vt:lpstr>Advantages of Policy-Based RL</vt:lpstr>
      <vt:lpstr>Example: Rock-Paper-Scissors</vt:lpstr>
      <vt:lpstr>Policy Gradient</vt:lpstr>
      <vt:lpstr>Policy Objective Functions</vt:lpstr>
      <vt:lpstr>Policy Objective Functions</vt:lpstr>
      <vt:lpstr>One-Step MDPs</vt:lpstr>
      <vt:lpstr>Score Function</vt:lpstr>
      <vt:lpstr>One-Step MDPs</vt:lpstr>
      <vt:lpstr>Policy Gradient Theorem</vt:lpstr>
      <vt:lpstr>Policy Objective Functions</vt:lpstr>
      <vt:lpstr>Policy Objective Functions</vt:lpstr>
      <vt:lpstr>Monte-Carlo Policy Gradient (REINFORCE)</vt:lpstr>
      <vt:lpstr>Problem of REINFORCE</vt:lpstr>
      <vt:lpstr>Actor-Critic</vt:lpstr>
      <vt:lpstr>Reducing Variance Using a Critic</vt:lpstr>
      <vt:lpstr>Estimating the Action-Value Function</vt:lpstr>
      <vt:lpstr>Actor-Critic (Discrete Action Space)</vt:lpstr>
      <vt:lpstr>Actor-Critic (Discrete Action Space)</vt:lpstr>
      <vt:lpstr>Deep Deterministic Policy Gradient (DDPG)</vt:lpstr>
      <vt:lpstr>DDPG Applications</vt:lpstr>
      <vt:lpstr>Deterministic Policy Gradient</vt:lpstr>
      <vt:lpstr>Deep Policy Gradient</vt:lpstr>
      <vt:lpstr>Deep Deterministic Policy Gradient</vt:lpstr>
      <vt:lpstr>Deep Deterministic Policy Gradient (DDPG) (A Kind of Actor-Critic For Continuous Actions)</vt:lpstr>
      <vt:lpstr>DDPG(1/2)</vt:lpstr>
      <vt:lpstr>DDPG(2/2)</vt:lpstr>
      <vt:lpstr>Asynchronous Advantage Actor-critic (A3C)</vt:lpstr>
      <vt:lpstr>A3C Applications</vt:lpstr>
      <vt:lpstr>Asynchronous Advantage Actor-critic (A3C)</vt:lpstr>
      <vt:lpstr>Asynchronous Advantage Actor-critic (A3C)</vt:lpstr>
      <vt:lpstr>Asynchronous Advantage Actor-critic (A3C)</vt:lpstr>
      <vt:lpstr>Advantage</vt:lpstr>
      <vt:lpstr>Asynchronous Advantage Actor-critic (A3C)</vt:lpstr>
      <vt:lpstr>Trust Region Policy Optimization (TRPO) &amp; Proximal Policy Optimization (PPO) </vt:lpstr>
      <vt:lpstr>TRPO/PPO Applications</vt:lpstr>
      <vt:lpstr>Trust Region Policy Optimization (TRPO)</vt:lpstr>
      <vt:lpstr>Trust Region Policy Optimization (TRPO)</vt:lpstr>
      <vt:lpstr>Trust Region Policy Optimization (TRPO)</vt:lpstr>
      <vt:lpstr>Proximal Policy Optimization (PPO)</vt:lpstr>
      <vt:lpstr>Generalized Advantage Estimation (GAE)</vt:lpstr>
      <vt:lpstr>PowerPoint 簡報</vt:lpstr>
      <vt:lpstr>PPO</vt:lpstr>
      <vt:lpstr>PPO Clip</vt:lpstr>
      <vt:lpstr>Overview of Policy-Based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</dc:title>
  <dc:subject>Algorithms</dc:subject>
  <dc:creator>吳毅成</dc:creator>
  <cp:lastModifiedBy>Windows 使用者</cp:lastModifiedBy>
  <cp:revision>459</cp:revision>
  <cp:lastPrinted>1997-02-24T14:41:52Z</cp:lastPrinted>
  <dcterms:created xsi:type="dcterms:W3CDTF">1996-02-05T18:25:04Z</dcterms:created>
  <dcterms:modified xsi:type="dcterms:W3CDTF">2019-11-05T14:11:30Z</dcterms:modified>
</cp:coreProperties>
</file>